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4.svg" ContentType="image/svg+xml"/>
  <Override PartName="/ppt/media/image6.svg" ContentType="image/svg+xml"/>
  <Override PartName="/ppt/media/image8.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313" r:id="rId5"/>
    <p:sldId id="315" r:id="rId6"/>
    <p:sldId id="316" r:id="rId7"/>
    <p:sldId id="319" r:id="rId8"/>
    <p:sldId id="321" r:id="rId9"/>
    <p:sldId id="323" r:id="rId10"/>
    <p:sldId id="325" r:id="rId11"/>
    <p:sldId id="326" r:id="rId12"/>
    <p:sldId id="328" r:id="rId13"/>
    <p:sldId id="330" r:id="rId14"/>
    <p:sldId id="332" r:id="rId15"/>
    <p:sldId id="333" r:id="rId16"/>
    <p:sldId id="334" r:id="rId17"/>
    <p:sldId id="335" r:id="rId18"/>
    <p:sldId id="336" r:id="rId19"/>
    <p:sldId id="337" r:id="rId20"/>
    <p:sldId id="338" r:id="rId21"/>
    <p:sldId id="340" r:id="rId22"/>
    <p:sldId id="341" r:id="rId23"/>
    <p:sldId id="339" r:id="rId24"/>
    <p:sldId id="342" r:id="rId25"/>
    <p:sldId id="343" r:id="rId26"/>
    <p:sldId id="344" r:id="rId27"/>
    <p:sldId id="314"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7" userDrawn="1">
          <p15:clr>
            <a:srgbClr val="A4A3A4"/>
          </p15:clr>
        </p15:guide>
        <p15:guide id="2" pos="3788" userDrawn="1">
          <p15:clr>
            <a:srgbClr val="A4A3A4"/>
          </p15:clr>
        </p15:guide>
        <p15:guide id="3" pos="41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1FE9"/>
    <a:srgbClr val="D91515"/>
    <a:srgbClr val="EE0000"/>
    <a:srgbClr val="18B0FC"/>
    <a:srgbClr val="F0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showGuides="1">
      <p:cViewPr varScale="1">
        <p:scale>
          <a:sx n="110" d="100"/>
          <a:sy n="110" d="100"/>
        </p:scale>
        <p:origin x="82" y="245"/>
      </p:cViewPr>
      <p:guideLst>
        <p:guide orient="horz" pos="2287"/>
        <p:guide pos="3788"/>
        <p:guide pos="41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16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15B73C-FE37-48BC-8A31-84F8B5A93988}" type="slidenum">
              <a:rPr lang="zh-CN" altLang="en-US" smtClean="0"/>
            </a:fld>
            <a:endParaRPr lang="zh-CN" altLang="en-US"/>
          </a:p>
        </p:txBody>
      </p:sp>
      <p:sp>
        <p:nvSpPr>
          <p:cNvPr id="7" name="矩形 6"/>
          <p:cNvSpPr/>
          <p:nvPr userDrawn="1"/>
        </p:nvSpPr>
        <p:spPr>
          <a:xfrm>
            <a:off x="181583" y="162128"/>
            <a:ext cx="11815864" cy="6533744"/>
          </a:xfrm>
          <a:prstGeom prst="rect">
            <a:avLst/>
          </a:prstGeom>
          <a:no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04817" y="1"/>
            <a:ext cx="1569396" cy="17315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5304817" y="6634265"/>
            <a:ext cx="1569396" cy="22373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userDrawn="1"/>
        </p:nvGrpSpPr>
        <p:grpSpPr>
          <a:xfrm>
            <a:off x="10798227" y="5070856"/>
            <a:ext cx="1197659" cy="1389113"/>
            <a:chOff x="-1356283" y="1212273"/>
            <a:chExt cx="1599245" cy="1854896"/>
          </a:xfrm>
        </p:grpSpPr>
        <p:sp>
          <p:nvSpPr>
            <p:cNvPr id="28" name="等腰三角形 27"/>
            <p:cNvSpPr/>
            <p:nvPr/>
          </p:nvSpPr>
          <p:spPr>
            <a:xfrm rot="5400000">
              <a:off x="-865849" y="2182484"/>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6200000" flipH="1">
              <a:off x="-865848" y="1873296"/>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16200000" flipH="1">
              <a:off x="-336771" y="2182254"/>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6200000" flipH="1">
              <a:off x="-332767" y="1564109"/>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16200000" flipH="1">
              <a:off x="-1398930" y="1564108"/>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5400000">
              <a:off x="-334769" y="2491441"/>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6200000" flipH="1">
              <a:off x="-861591" y="1254920"/>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userDrawn="1"/>
        </p:nvGrpSpPr>
        <p:grpSpPr>
          <a:xfrm>
            <a:off x="194553" y="193560"/>
            <a:ext cx="2019597" cy="1884355"/>
            <a:chOff x="214742" y="270164"/>
            <a:chExt cx="2661150" cy="2482947"/>
          </a:xfrm>
        </p:grpSpPr>
        <p:grpSp>
          <p:nvGrpSpPr>
            <p:cNvPr id="38" name="组合 37"/>
            <p:cNvGrpSpPr/>
            <p:nvPr/>
          </p:nvGrpSpPr>
          <p:grpSpPr>
            <a:xfrm>
              <a:off x="214745" y="270164"/>
              <a:ext cx="2661147" cy="1854896"/>
              <a:chOff x="-531648" y="-111394"/>
              <a:chExt cx="4186764" cy="2918295"/>
            </a:xfrm>
          </p:grpSpPr>
          <p:sp>
            <p:nvSpPr>
              <p:cNvPr id="42" name="等腰三角形 41"/>
              <p:cNvSpPr/>
              <p:nvPr/>
            </p:nvSpPr>
            <p:spPr>
              <a:xfrm rot="5400000">
                <a:off x="239949" y="1415033"/>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6200000" flipH="1">
                <a:off x="239950" y="928589"/>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5400000">
                <a:off x="1078643" y="92859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1078643" y="928591"/>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6200000" flipH="1">
                <a:off x="1072343" y="1414670"/>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6200000" flipH="1">
                <a:off x="1078643" y="442147"/>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5400000">
                <a:off x="1910636" y="141467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flipH="1">
                <a:off x="-598744" y="442146"/>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917335" y="435695"/>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5400000">
                <a:off x="1075493" y="1901112"/>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2749326" y="909958"/>
                <a:ext cx="972885" cy="838694"/>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6200000" flipH="1">
                <a:off x="246647" y="-44298"/>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等腰三角形 38"/>
            <p:cNvSpPr/>
            <p:nvPr/>
          </p:nvSpPr>
          <p:spPr>
            <a:xfrm rot="5400000">
              <a:off x="172095" y="2177383"/>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5400000">
              <a:off x="175400" y="1549099"/>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等腰三角形 40"/>
            <p:cNvSpPr/>
            <p:nvPr/>
          </p:nvSpPr>
          <p:spPr>
            <a:xfrm rot="5400000">
              <a:off x="705178" y="1858288"/>
              <a:ext cx="618375" cy="533082"/>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24" name="组合 23"/>
          <p:cNvGrpSpPr/>
          <p:nvPr userDrawn="1"/>
        </p:nvGrpSpPr>
        <p:grpSpPr>
          <a:xfrm>
            <a:off x="10994341" y="5268976"/>
            <a:ext cx="1197659" cy="1389113"/>
            <a:chOff x="-1356283" y="1212273"/>
            <a:chExt cx="1599245" cy="1854896"/>
          </a:xfrm>
        </p:grpSpPr>
        <p:sp>
          <p:nvSpPr>
            <p:cNvPr id="25" name="等腰三角形 24"/>
            <p:cNvSpPr/>
            <p:nvPr/>
          </p:nvSpPr>
          <p:spPr>
            <a:xfrm rot="5400000">
              <a:off x="-865849" y="2182484"/>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6200000" flipH="1">
              <a:off x="-865848" y="1873296"/>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6200000" flipH="1">
              <a:off x="-336771" y="2182254"/>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6200000" flipH="1">
              <a:off x="-332767" y="1564109"/>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6200000" flipH="1">
              <a:off x="-1398930" y="1564108"/>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5400000">
              <a:off x="-334769" y="2491441"/>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6200000" flipH="1">
              <a:off x="-861591" y="1254920"/>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连接符 33"/>
          <p:cNvCxnSpPr/>
          <p:nvPr userDrawn="1"/>
        </p:nvCxnSpPr>
        <p:spPr>
          <a:xfrm flipH="1">
            <a:off x="533400" y="6507480"/>
            <a:ext cx="10637520"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灯片编号占位符 5"/>
          <p:cNvSpPr txBox="1"/>
          <p:nvPr userDrawn="1"/>
        </p:nvSpPr>
        <p:spPr>
          <a:xfrm>
            <a:off x="11217390" y="6324917"/>
            <a:ext cx="524423"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015B73C-FE37-48BC-8A31-84F8B5A93988}" type="slidenum">
              <a:rPr lang="zh-CN" altLang="en-US" sz="1600" smtClean="0">
                <a:solidFill>
                  <a:schemeClr val="accent1">
                    <a:lumMod val="50000"/>
                  </a:schemeClr>
                </a:solidFill>
              </a:rPr>
            </a:fld>
            <a:endParaRPr lang="zh-CN" altLang="en-US" sz="1600" dirty="0">
              <a:solidFill>
                <a:schemeClr val="accent1">
                  <a:lumMod val="50000"/>
                </a:schemeClr>
              </a:solidFill>
            </a:endParaRPr>
          </a:p>
        </p:txBody>
      </p:sp>
      <p:grpSp>
        <p:nvGrpSpPr>
          <p:cNvPr id="36" name="组合 35"/>
          <p:cNvGrpSpPr/>
          <p:nvPr userDrawn="1"/>
        </p:nvGrpSpPr>
        <p:grpSpPr>
          <a:xfrm>
            <a:off x="-14298" y="155435"/>
            <a:ext cx="2957239" cy="2759208"/>
            <a:chOff x="214742" y="270164"/>
            <a:chExt cx="2661150" cy="2482947"/>
          </a:xfrm>
        </p:grpSpPr>
        <p:grpSp>
          <p:nvGrpSpPr>
            <p:cNvPr id="37" name="组合 36"/>
            <p:cNvGrpSpPr/>
            <p:nvPr/>
          </p:nvGrpSpPr>
          <p:grpSpPr>
            <a:xfrm>
              <a:off x="214745" y="270164"/>
              <a:ext cx="2661147" cy="1854896"/>
              <a:chOff x="-531648" y="-111394"/>
              <a:chExt cx="4186764" cy="2918295"/>
            </a:xfrm>
          </p:grpSpPr>
          <p:sp>
            <p:nvSpPr>
              <p:cNvPr id="41" name="等腰三角形 40"/>
              <p:cNvSpPr/>
              <p:nvPr/>
            </p:nvSpPr>
            <p:spPr>
              <a:xfrm rot="5400000">
                <a:off x="239949" y="1415033"/>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6200000" flipH="1">
                <a:off x="239950" y="928589"/>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5400000">
                <a:off x="1078643" y="92859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5400000">
                <a:off x="1078643" y="928591"/>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6200000" flipH="1">
                <a:off x="1072343" y="1414670"/>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6200000" flipH="1">
                <a:off x="1078643" y="442147"/>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1910636" y="141467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flipH="1">
                <a:off x="-598744" y="442146"/>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5400000">
                <a:off x="1917335" y="435695"/>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075493" y="1901112"/>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5400000">
                <a:off x="2749326" y="909958"/>
                <a:ext cx="972885" cy="838694"/>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6200000" flipH="1">
                <a:off x="246647" y="-44298"/>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等腰三角形 37"/>
            <p:cNvSpPr/>
            <p:nvPr/>
          </p:nvSpPr>
          <p:spPr>
            <a:xfrm rot="5400000">
              <a:off x="172095" y="2177383"/>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5400000">
              <a:off x="175400" y="1549099"/>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等腰三角形 39"/>
            <p:cNvSpPr/>
            <p:nvPr/>
          </p:nvSpPr>
          <p:spPr>
            <a:xfrm rot="5400000">
              <a:off x="705178" y="1858288"/>
              <a:ext cx="618375" cy="533082"/>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015B73C-FE37-48BC-8A31-84F8B5A93988}" type="slidenum">
              <a:rPr lang="zh-CN" altLang="en-US" smtClean="0"/>
            </a:fld>
            <a:endParaRPr lang="zh-CN" altLang="en-US"/>
          </a:p>
        </p:txBody>
      </p:sp>
      <p:cxnSp>
        <p:nvCxnSpPr>
          <p:cNvPr id="6" name="直接连接符 5"/>
          <p:cNvCxnSpPr/>
          <p:nvPr userDrawn="1"/>
        </p:nvCxnSpPr>
        <p:spPr>
          <a:xfrm flipH="1">
            <a:off x="464127" y="6507480"/>
            <a:ext cx="10706793"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7" name="灯片编号占位符 5"/>
          <p:cNvSpPr txBox="1"/>
          <p:nvPr userDrawn="1"/>
        </p:nvSpPr>
        <p:spPr>
          <a:xfrm>
            <a:off x="11217390" y="6324917"/>
            <a:ext cx="524423"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D015B73C-FE37-48BC-8A31-84F8B5A93988}" type="slidenum">
              <a:rPr lang="zh-CN" altLang="en-US" sz="1600" smtClean="0">
                <a:solidFill>
                  <a:schemeClr val="accent1">
                    <a:lumMod val="50000"/>
                  </a:schemeClr>
                </a:solidFill>
              </a:rPr>
            </a:fld>
            <a:endParaRPr lang="zh-CN" altLang="en-US" sz="1600" dirty="0">
              <a:solidFill>
                <a:schemeClr val="accent1">
                  <a:lumMod val="50000"/>
                </a:schemeClr>
              </a:solidFill>
            </a:endParaRPr>
          </a:p>
        </p:txBody>
      </p:sp>
      <p:grpSp>
        <p:nvGrpSpPr>
          <p:cNvPr id="8" name="组合 7"/>
          <p:cNvGrpSpPr/>
          <p:nvPr userDrawn="1"/>
        </p:nvGrpSpPr>
        <p:grpSpPr>
          <a:xfrm>
            <a:off x="11452916" y="5846548"/>
            <a:ext cx="739084" cy="971841"/>
            <a:chOff x="-1164737" y="1521462"/>
            <a:chExt cx="1407699" cy="1851021"/>
          </a:xfrm>
        </p:grpSpPr>
        <p:sp>
          <p:nvSpPr>
            <p:cNvPr id="9" name="等腰三角形 8"/>
            <p:cNvSpPr/>
            <p:nvPr/>
          </p:nvSpPr>
          <p:spPr>
            <a:xfrm rot="5400000">
              <a:off x="-865849" y="2182484"/>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a:off x="-865848" y="1873296"/>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a:off x="-336771" y="2182254"/>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flipH="1">
              <a:off x="-332767" y="1564109"/>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6200000" flipH="1">
              <a:off x="-340775" y="2796755"/>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334769" y="2491441"/>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6200000" flipH="1">
              <a:off x="-1192059" y="2894582"/>
              <a:ext cx="396178" cy="341533"/>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015B73C-FE37-48BC-8A31-84F8B5A93988}" type="slidenum">
              <a:rPr lang="zh-CN" altLang="en-US" smtClean="0"/>
            </a:fld>
            <a:endParaRPr lang="zh-CN" altLang="en-US"/>
          </a:p>
        </p:txBody>
      </p:sp>
      <p:grpSp>
        <p:nvGrpSpPr>
          <p:cNvPr id="5" name="组合 4"/>
          <p:cNvGrpSpPr/>
          <p:nvPr userDrawn="1"/>
        </p:nvGrpSpPr>
        <p:grpSpPr>
          <a:xfrm>
            <a:off x="0" y="0"/>
            <a:ext cx="3581400" cy="3341572"/>
            <a:chOff x="214742" y="270164"/>
            <a:chExt cx="2661150" cy="2482947"/>
          </a:xfrm>
        </p:grpSpPr>
        <p:grpSp>
          <p:nvGrpSpPr>
            <p:cNvPr id="6" name="组合 5"/>
            <p:cNvGrpSpPr/>
            <p:nvPr/>
          </p:nvGrpSpPr>
          <p:grpSpPr>
            <a:xfrm>
              <a:off x="214745" y="270164"/>
              <a:ext cx="2661147" cy="1854896"/>
              <a:chOff x="-531648" y="-111394"/>
              <a:chExt cx="4186764" cy="2918295"/>
            </a:xfrm>
          </p:grpSpPr>
          <p:sp>
            <p:nvSpPr>
              <p:cNvPr id="10" name="等腰三角形 9"/>
              <p:cNvSpPr/>
              <p:nvPr/>
            </p:nvSpPr>
            <p:spPr>
              <a:xfrm rot="5400000">
                <a:off x="239949" y="1415033"/>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a:off x="239950" y="928589"/>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1078643" y="92859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1078643" y="928591"/>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flipH="1">
                <a:off x="1072343" y="1414670"/>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6200000" flipH="1">
                <a:off x="1078643" y="442147"/>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1910636" y="1414670"/>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6200000" flipH="1">
                <a:off x="-598744" y="442146"/>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a:off x="1917335" y="435695"/>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5400000">
                <a:off x="1075493" y="1901112"/>
                <a:ext cx="972885" cy="838694"/>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2749326" y="909958"/>
                <a:ext cx="972885" cy="838694"/>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246647" y="-44298"/>
                <a:ext cx="972885" cy="838694"/>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userDrawn="1"/>
            </p:nvSpPr>
            <p:spPr>
              <a:xfrm rot="5400000">
                <a:off x="2749326" y="-43017"/>
                <a:ext cx="972885" cy="838693"/>
              </a:xfrm>
              <a:prstGeom prst="triangle">
                <a:avLst/>
              </a:prstGeom>
              <a:solidFill>
                <a:schemeClr val="accent1">
                  <a:lumMod val="20000"/>
                  <a:lumOff val="8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等腰三角形 6"/>
            <p:cNvSpPr/>
            <p:nvPr/>
          </p:nvSpPr>
          <p:spPr>
            <a:xfrm rot="5400000">
              <a:off x="172095" y="2177383"/>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a:off x="175400" y="1549099"/>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等腰三角形 8"/>
            <p:cNvSpPr/>
            <p:nvPr/>
          </p:nvSpPr>
          <p:spPr>
            <a:xfrm rot="5400000">
              <a:off x="705178" y="1858288"/>
              <a:ext cx="618375" cy="533082"/>
            </a:xfrm>
            <a:prstGeom prst="triangle">
              <a:avLst/>
            </a:prstGeom>
            <a:solidFill>
              <a:srgbClr val="F0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userDrawn="1"/>
        </p:nvGrpSpPr>
        <p:grpSpPr>
          <a:xfrm>
            <a:off x="11352349" y="5684214"/>
            <a:ext cx="839651" cy="973875"/>
            <a:chOff x="-1356283" y="1212273"/>
            <a:chExt cx="1599245" cy="1854896"/>
          </a:xfrm>
        </p:grpSpPr>
        <p:sp>
          <p:nvSpPr>
            <p:cNvPr id="23" name="等腰三角形 22"/>
            <p:cNvSpPr/>
            <p:nvPr/>
          </p:nvSpPr>
          <p:spPr>
            <a:xfrm rot="5400000">
              <a:off x="-865849" y="2182484"/>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6200000" flipH="1">
              <a:off x="-865848" y="1873296"/>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5400000">
              <a:off x="-332767" y="1873297"/>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flipH="1">
              <a:off x="-336771" y="2182254"/>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6200000" flipH="1">
              <a:off x="-332767" y="1564109"/>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6200000" flipH="1">
              <a:off x="-1398930" y="1564108"/>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5400000">
              <a:off x="-334769" y="2491441"/>
              <a:ext cx="618375" cy="533082"/>
            </a:xfrm>
            <a:prstGeom prst="triangle">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6200000" flipH="1">
              <a:off x="-861591" y="1254920"/>
              <a:ext cx="618375" cy="533082"/>
            </a:xfrm>
            <a:prstGeom prst="triangl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6F8E6D3-EC10-435A-83A8-4CF3748666B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015B73C-FE37-48BC-8A31-84F8B5A9398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F8E6D3-EC10-435A-83A8-4CF3748666B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15B73C-FE37-48BC-8A31-84F8B5A9398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5" Type="http://schemas.openxmlformats.org/officeDocument/2006/relationships/slideLayout" Target="../slideLayouts/slideLayout2.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2.wdp"/><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8" Type="http://schemas.openxmlformats.org/officeDocument/2006/relationships/slideLayout" Target="../slideLayouts/slideLayout2.xml"/><Relationship Id="rId27" Type="http://schemas.openxmlformats.org/officeDocument/2006/relationships/tags" Target="../tags/tag51.xml"/><Relationship Id="rId26" Type="http://schemas.openxmlformats.org/officeDocument/2006/relationships/tags" Target="../tags/tag50.xml"/><Relationship Id="rId25" Type="http://schemas.openxmlformats.org/officeDocument/2006/relationships/tags" Target="../tags/tag49.xml"/><Relationship Id="rId24" Type="http://schemas.openxmlformats.org/officeDocument/2006/relationships/tags" Target="../tags/tag48.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7" Type="http://schemas.openxmlformats.org/officeDocument/2006/relationships/slideLayout" Target="../slideLayouts/slideLayout2.xml"/><Relationship Id="rId36" Type="http://schemas.openxmlformats.org/officeDocument/2006/relationships/tags" Target="../tags/tag77.xml"/><Relationship Id="rId35" Type="http://schemas.openxmlformats.org/officeDocument/2006/relationships/tags" Target="../tags/tag76.xml"/><Relationship Id="rId34" Type="http://schemas.openxmlformats.org/officeDocument/2006/relationships/tags" Target="../tags/tag75.xml"/><Relationship Id="rId33" Type="http://schemas.openxmlformats.org/officeDocument/2006/relationships/tags" Target="../tags/tag74.xml"/><Relationship Id="rId32" Type="http://schemas.openxmlformats.org/officeDocument/2006/relationships/image" Target="../media/image12.svg"/><Relationship Id="rId31" Type="http://schemas.openxmlformats.org/officeDocument/2006/relationships/image" Target="../media/image11.png"/><Relationship Id="rId30" Type="http://schemas.openxmlformats.org/officeDocument/2006/relationships/tags" Target="../tags/tag73.xml"/><Relationship Id="rId3" Type="http://schemas.openxmlformats.org/officeDocument/2006/relationships/tags" Target="../tags/tag54.xml"/><Relationship Id="rId29" Type="http://schemas.openxmlformats.org/officeDocument/2006/relationships/image" Target="../media/image10.svg"/><Relationship Id="rId28" Type="http://schemas.openxmlformats.org/officeDocument/2006/relationships/image" Target="../media/image9.png"/><Relationship Id="rId27" Type="http://schemas.openxmlformats.org/officeDocument/2006/relationships/tags" Target="../tags/tag72.xml"/><Relationship Id="rId26" Type="http://schemas.openxmlformats.org/officeDocument/2006/relationships/image" Target="../media/image8.svg"/><Relationship Id="rId25" Type="http://schemas.openxmlformats.org/officeDocument/2006/relationships/image" Target="../media/image7.png"/><Relationship Id="rId24" Type="http://schemas.openxmlformats.org/officeDocument/2006/relationships/tags" Target="../tags/tag71.xml"/><Relationship Id="rId23" Type="http://schemas.openxmlformats.org/officeDocument/2006/relationships/image" Target="../media/image6.svg"/><Relationship Id="rId22" Type="http://schemas.openxmlformats.org/officeDocument/2006/relationships/image" Target="../media/image5.png"/><Relationship Id="rId21" Type="http://schemas.openxmlformats.org/officeDocument/2006/relationships/tags" Target="../tags/tag70.xml"/><Relationship Id="rId20" Type="http://schemas.openxmlformats.org/officeDocument/2006/relationships/image" Target="../media/image4.svg"/><Relationship Id="rId2" Type="http://schemas.openxmlformats.org/officeDocument/2006/relationships/tags" Target="../tags/tag53.xml"/><Relationship Id="rId19" Type="http://schemas.openxmlformats.org/officeDocument/2006/relationships/image" Target="../media/image3.png"/><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7.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7" Type="http://schemas.openxmlformats.org/officeDocument/2006/relationships/slideLayout" Target="../slideLayouts/slideLayout2.xml"/><Relationship Id="rId26" Type="http://schemas.openxmlformats.org/officeDocument/2006/relationships/tags" Target="../tags/tag103.xml"/><Relationship Id="rId25" Type="http://schemas.openxmlformats.org/officeDocument/2006/relationships/tags" Target="../tags/tag102.xml"/><Relationship Id="rId24" Type="http://schemas.openxmlformats.org/officeDocument/2006/relationships/tags" Target="../tags/tag101.xml"/><Relationship Id="rId23" Type="http://schemas.openxmlformats.org/officeDocument/2006/relationships/tags" Target="../tags/tag100.xml"/><Relationship Id="rId22" Type="http://schemas.openxmlformats.org/officeDocument/2006/relationships/tags" Target="../tags/tag99.xml"/><Relationship Id="rId21" Type="http://schemas.openxmlformats.org/officeDocument/2006/relationships/tags" Target="../tags/tag98.xml"/><Relationship Id="rId20" Type="http://schemas.openxmlformats.org/officeDocument/2006/relationships/tags" Target="../tags/tag97.xml"/><Relationship Id="rId2" Type="http://schemas.openxmlformats.org/officeDocument/2006/relationships/tags" Target="../tags/tag79.xml"/><Relationship Id="rId19" Type="http://schemas.openxmlformats.org/officeDocument/2006/relationships/tags" Target="../tags/tag96.xml"/><Relationship Id="rId18" Type="http://schemas.openxmlformats.org/officeDocument/2006/relationships/tags" Target="../tags/tag95.xml"/><Relationship Id="rId17" Type="http://schemas.openxmlformats.org/officeDocument/2006/relationships/tags" Target="../tags/tag94.xml"/><Relationship Id="rId16" Type="http://schemas.openxmlformats.org/officeDocument/2006/relationships/tags" Target="../tags/tag93.xml"/><Relationship Id="rId15" Type="http://schemas.openxmlformats.org/officeDocument/2006/relationships/tags" Target="../tags/tag92.xml"/><Relationship Id="rId14" Type="http://schemas.openxmlformats.org/officeDocument/2006/relationships/tags" Target="../tags/tag91.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tags" Target="../tags/tag78.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2" Type="http://schemas.openxmlformats.org/officeDocument/2006/relationships/slideLayout" Target="../slideLayouts/slideLayout2.xml"/><Relationship Id="rId21" Type="http://schemas.openxmlformats.org/officeDocument/2006/relationships/tags" Target="../tags/tag130.xml"/><Relationship Id="rId20" Type="http://schemas.openxmlformats.org/officeDocument/2006/relationships/tags" Target="../tags/tag129.xml"/><Relationship Id="rId2" Type="http://schemas.openxmlformats.org/officeDocument/2006/relationships/tags" Target="../tags/tag111.xml"/><Relationship Id="rId19" Type="http://schemas.openxmlformats.org/officeDocument/2006/relationships/tags" Target="../tags/tag128.xml"/><Relationship Id="rId18" Type="http://schemas.openxmlformats.org/officeDocument/2006/relationships/tags" Target="../tags/tag127.xml"/><Relationship Id="rId17" Type="http://schemas.openxmlformats.org/officeDocument/2006/relationships/tags" Target="../tags/tag126.xml"/><Relationship Id="rId16" Type="http://schemas.openxmlformats.org/officeDocument/2006/relationships/tags" Target="../tags/tag125.xml"/><Relationship Id="rId15" Type="http://schemas.openxmlformats.org/officeDocument/2006/relationships/tags" Target="../tags/tag124.xml"/><Relationship Id="rId14" Type="http://schemas.openxmlformats.org/officeDocument/2006/relationships/tags" Target="../tags/tag123.xml"/><Relationship Id="rId13" Type="http://schemas.openxmlformats.org/officeDocument/2006/relationships/tags" Target="../tags/tag122.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tags" Target="../tags/tag110.xml"/></Relationships>
</file>

<file path=ppt/slides/_rels/slide11.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8" Type="http://schemas.openxmlformats.org/officeDocument/2006/relationships/slideLayout" Target="../slideLayouts/slideLayout2.xml"/><Relationship Id="rId27" Type="http://schemas.openxmlformats.org/officeDocument/2006/relationships/tags" Target="../tags/tag157.xml"/><Relationship Id="rId26" Type="http://schemas.openxmlformats.org/officeDocument/2006/relationships/tags" Target="../tags/tag156.xml"/><Relationship Id="rId25" Type="http://schemas.openxmlformats.org/officeDocument/2006/relationships/tags" Target="../tags/tag155.xml"/><Relationship Id="rId24" Type="http://schemas.openxmlformats.org/officeDocument/2006/relationships/tags" Target="../tags/tag154.xml"/><Relationship Id="rId23" Type="http://schemas.openxmlformats.org/officeDocument/2006/relationships/tags" Target="../tags/tag153.xml"/><Relationship Id="rId22" Type="http://schemas.openxmlformats.org/officeDocument/2006/relationships/tags" Target="../tags/tag152.xml"/><Relationship Id="rId21" Type="http://schemas.openxmlformats.org/officeDocument/2006/relationships/tags" Target="../tags/tag151.xml"/><Relationship Id="rId20" Type="http://schemas.openxmlformats.org/officeDocument/2006/relationships/tags" Target="../tags/tag150.xml"/><Relationship Id="rId2" Type="http://schemas.openxmlformats.org/officeDocument/2006/relationships/tags" Target="../tags/tag132.xml"/><Relationship Id="rId19" Type="http://schemas.openxmlformats.org/officeDocument/2006/relationships/tags" Target="../tags/tag149.xml"/><Relationship Id="rId18" Type="http://schemas.openxmlformats.org/officeDocument/2006/relationships/tags" Target="../tags/tag148.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tags" Target="../tags/tag13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tags" Target="../tags/tag15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1.xml"/><Relationship Id="rId1" Type="http://schemas.openxmlformats.org/officeDocument/2006/relationships/tags" Target="../tags/tag16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67114" y="2598918"/>
            <a:ext cx="11155680" cy="829945"/>
          </a:xfrm>
          <a:prstGeom prst="rect">
            <a:avLst/>
          </a:prstGeom>
        </p:spPr>
        <p:txBody>
          <a:bodyPr wrap="none">
            <a:spAutoFit/>
          </a:bodyPr>
          <a:lstStyle/>
          <a:p>
            <a:pPr algn="ctr"/>
            <a:r>
              <a:rPr lang="zh-CN" altLang="en-US" sz="4800" b="1" dirty="0">
                <a:solidFill>
                  <a:schemeClr val="accent1">
                    <a:lumMod val="50000"/>
                  </a:schemeClr>
                </a:solidFill>
                <a:cs typeface="+mn-ea"/>
                <a:sym typeface="+mn-lt"/>
              </a:rPr>
              <a:t>产学合作协同育人项目运行模式调整说明</a:t>
            </a:r>
            <a:endParaRPr lang="zh-CN" altLang="en-US" sz="4800" b="1" dirty="0">
              <a:solidFill>
                <a:schemeClr val="accent1">
                  <a:lumMod val="50000"/>
                </a:schemeClr>
              </a:solidFill>
              <a:cs typeface="+mn-ea"/>
              <a:sym typeface="+mn-lt"/>
            </a:endParaRPr>
          </a:p>
        </p:txBody>
      </p:sp>
      <p:grpSp>
        <p:nvGrpSpPr>
          <p:cNvPr id="12" name="组合 11"/>
          <p:cNvGrpSpPr/>
          <p:nvPr/>
        </p:nvGrpSpPr>
        <p:grpSpPr>
          <a:xfrm>
            <a:off x="4007039" y="4455629"/>
            <a:ext cx="4275455" cy="1075602"/>
            <a:chOff x="4655374" y="4455629"/>
            <a:chExt cx="4275455" cy="1075602"/>
          </a:xfrm>
        </p:grpSpPr>
        <p:sp>
          <p:nvSpPr>
            <p:cNvPr id="6" name="矩形 5"/>
            <p:cNvSpPr/>
            <p:nvPr/>
          </p:nvSpPr>
          <p:spPr>
            <a:xfrm>
              <a:off x="4655374" y="4455629"/>
              <a:ext cx="4275455" cy="906145"/>
            </a:xfrm>
            <a:prstGeom prst="rect">
              <a:avLst/>
            </a:prstGeom>
          </p:spPr>
          <p:txBody>
            <a:bodyPr wrap="square">
              <a:noAutofit/>
            </a:bodyPr>
            <a:lstStyle/>
            <a:p>
              <a:pPr algn="ctr"/>
              <a:r>
                <a:rPr lang="zh-CN" altLang="en-US" sz="2400" b="1" dirty="0">
                  <a:solidFill>
                    <a:schemeClr val="accent1">
                      <a:lumMod val="50000"/>
                    </a:schemeClr>
                  </a:solidFill>
                  <a:cs typeface="+mn-ea"/>
                  <a:sym typeface="+mn-lt"/>
                </a:rPr>
                <a:t>暨南大学教务处教学实践</a:t>
              </a:r>
              <a:r>
                <a:rPr lang="zh-CN" altLang="en-US" sz="2400" b="1" dirty="0">
                  <a:solidFill>
                    <a:schemeClr val="accent1">
                      <a:lumMod val="50000"/>
                    </a:schemeClr>
                  </a:solidFill>
                  <a:cs typeface="+mn-ea"/>
                  <a:sym typeface="+mn-lt"/>
                </a:rPr>
                <a:t>科</a:t>
              </a:r>
              <a:endParaRPr lang="zh-CN" altLang="en-US" sz="2400" b="1" dirty="0">
                <a:solidFill>
                  <a:schemeClr val="accent1">
                    <a:lumMod val="50000"/>
                  </a:schemeClr>
                </a:solidFill>
                <a:cs typeface="+mn-ea"/>
                <a:sym typeface="+mn-lt"/>
              </a:endParaRPr>
            </a:p>
          </p:txBody>
        </p:sp>
        <p:sp>
          <p:nvSpPr>
            <p:cNvPr id="7" name="矩形 6"/>
            <p:cNvSpPr/>
            <p:nvPr/>
          </p:nvSpPr>
          <p:spPr>
            <a:xfrm>
              <a:off x="5304344" y="5070856"/>
              <a:ext cx="2978433" cy="460375"/>
            </a:xfrm>
            <a:prstGeom prst="rect">
              <a:avLst/>
            </a:prstGeom>
          </p:spPr>
          <p:txBody>
            <a:bodyPr wrap="square">
              <a:spAutoFit/>
            </a:bodyPr>
            <a:lstStyle/>
            <a:p>
              <a:pPr algn="ctr"/>
              <a:r>
                <a:rPr lang="en-US" altLang="zh-CN" sz="2400" b="1" dirty="0">
                  <a:solidFill>
                    <a:schemeClr val="accent1">
                      <a:lumMod val="50000"/>
                    </a:schemeClr>
                  </a:solidFill>
                  <a:cs typeface="+mn-ea"/>
                  <a:sym typeface="+mn-lt"/>
                </a:rPr>
                <a:t>2024</a:t>
              </a:r>
              <a:r>
                <a:rPr lang="zh-CN" altLang="en-US" sz="2400" b="1" dirty="0">
                  <a:solidFill>
                    <a:schemeClr val="accent1">
                      <a:lumMod val="50000"/>
                    </a:schemeClr>
                  </a:solidFill>
                  <a:cs typeface="+mn-ea"/>
                  <a:sym typeface="+mn-lt"/>
                </a:rPr>
                <a:t>年</a:t>
              </a:r>
              <a:r>
                <a:rPr lang="en-US" altLang="zh-CN" sz="2400" b="1" dirty="0">
                  <a:solidFill>
                    <a:schemeClr val="accent1">
                      <a:lumMod val="50000"/>
                    </a:schemeClr>
                  </a:solidFill>
                  <a:cs typeface="+mn-ea"/>
                  <a:sym typeface="+mn-lt"/>
                </a:rPr>
                <a:t>8</a:t>
              </a:r>
              <a:r>
                <a:rPr lang="zh-CN" altLang="en-US" sz="2400" b="1" dirty="0">
                  <a:solidFill>
                    <a:schemeClr val="accent1">
                      <a:lumMod val="50000"/>
                    </a:schemeClr>
                  </a:solidFill>
                  <a:cs typeface="+mn-ea"/>
                  <a:sym typeface="+mn-lt"/>
                </a:rPr>
                <a:t>月</a:t>
              </a:r>
              <a:r>
                <a:rPr lang="en-US" altLang="zh-CN" sz="2400" b="1" dirty="0">
                  <a:solidFill>
                    <a:schemeClr val="accent1">
                      <a:lumMod val="50000"/>
                    </a:schemeClr>
                  </a:solidFill>
                  <a:cs typeface="+mn-ea"/>
                  <a:sym typeface="+mn-lt"/>
                </a:rPr>
                <a:t>5</a:t>
              </a:r>
              <a:r>
                <a:rPr lang="zh-CN" altLang="en-US" sz="2400" b="1" dirty="0">
                  <a:solidFill>
                    <a:schemeClr val="accent1">
                      <a:lumMod val="50000"/>
                    </a:schemeClr>
                  </a:solidFill>
                  <a:cs typeface="+mn-ea"/>
                  <a:sym typeface="+mn-lt"/>
                </a:rPr>
                <a:t>日</a:t>
              </a:r>
              <a:endParaRPr lang="zh-CN" altLang="en-US" sz="2400" b="1" dirty="0">
                <a:solidFill>
                  <a:schemeClr val="accent1">
                    <a:lumMod val="50000"/>
                  </a:schemeClr>
                </a:solidFill>
                <a:cs typeface="+mn-ea"/>
                <a:sym typeface="+mn-lt"/>
              </a:endParaRPr>
            </a:p>
          </p:txBody>
        </p:sp>
      </p:grpSp>
      <p:cxnSp>
        <p:nvCxnSpPr>
          <p:cNvPr id="16" name="直接连接符 15"/>
          <p:cNvCxnSpPr/>
          <p:nvPr/>
        </p:nvCxnSpPr>
        <p:spPr>
          <a:xfrm>
            <a:off x="5640421" y="4053409"/>
            <a:ext cx="911157"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Freeform 5"/>
          <p:cNvSpPr>
            <a:spLocks noEditPoints="1"/>
          </p:cNvSpPr>
          <p:nvPr/>
        </p:nvSpPr>
        <p:spPr bwMode="auto">
          <a:xfrm>
            <a:off x="5760018" y="520406"/>
            <a:ext cx="671963" cy="769033"/>
          </a:xfrm>
          <a:custGeom>
            <a:avLst/>
            <a:gdLst>
              <a:gd name="T0" fmla="*/ 1898 w 2872"/>
              <a:gd name="T1" fmla="*/ 1941 h 3284"/>
              <a:gd name="T2" fmla="*/ 2681 w 2872"/>
              <a:gd name="T3" fmla="*/ 328 h 3284"/>
              <a:gd name="T4" fmla="*/ 332 w 2872"/>
              <a:gd name="T5" fmla="*/ 0 h 3284"/>
              <a:gd name="T6" fmla="*/ 4 w 2872"/>
              <a:gd name="T7" fmla="*/ 3014 h 3284"/>
              <a:gd name="T8" fmla="*/ 378 w 2872"/>
              <a:gd name="T9" fmla="*/ 3234 h 3284"/>
              <a:gd name="T10" fmla="*/ 1491 w 2872"/>
              <a:gd name="T11" fmla="*/ 2781 h 3284"/>
              <a:gd name="T12" fmla="*/ 987 w 2872"/>
              <a:gd name="T13" fmla="*/ 1006 h 3284"/>
              <a:gd name="T14" fmla="*/ 1069 w 2872"/>
              <a:gd name="T15" fmla="*/ 924 h 3284"/>
              <a:gd name="T16" fmla="*/ 2073 w 2872"/>
              <a:gd name="T17" fmla="*/ 948 h 3284"/>
              <a:gd name="T18" fmla="*/ 2097 w 2872"/>
              <a:gd name="T19" fmla="*/ 1114 h 3284"/>
              <a:gd name="T20" fmla="*/ 2015 w 2872"/>
              <a:gd name="T21" fmla="*/ 1196 h 3284"/>
              <a:gd name="T22" fmla="*/ 1011 w 2872"/>
              <a:gd name="T23" fmla="*/ 1172 h 3284"/>
              <a:gd name="T24" fmla="*/ 987 w 2872"/>
              <a:gd name="T25" fmla="*/ 1006 h 3284"/>
              <a:gd name="T26" fmla="*/ 672 w 2872"/>
              <a:gd name="T27" fmla="*/ 1885 h 3284"/>
              <a:gd name="T28" fmla="*/ 590 w 2872"/>
              <a:gd name="T29" fmla="*/ 1803 h 3284"/>
              <a:gd name="T30" fmla="*/ 614 w 2872"/>
              <a:gd name="T31" fmla="*/ 1641 h 3284"/>
              <a:gd name="T32" fmla="*/ 778 w 2872"/>
              <a:gd name="T33" fmla="*/ 1617 h 3284"/>
              <a:gd name="T34" fmla="*/ 860 w 2872"/>
              <a:gd name="T35" fmla="*/ 1699 h 3284"/>
              <a:gd name="T36" fmla="*/ 836 w 2872"/>
              <a:gd name="T37" fmla="*/ 1861 h 3284"/>
              <a:gd name="T38" fmla="*/ 778 w 2872"/>
              <a:gd name="T39" fmla="*/ 1192 h 3284"/>
              <a:gd name="T40" fmla="*/ 614 w 2872"/>
              <a:gd name="T41" fmla="*/ 1168 h 3284"/>
              <a:gd name="T42" fmla="*/ 590 w 2872"/>
              <a:gd name="T43" fmla="*/ 1006 h 3284"/>
              <a:gd name="T44" fmla="*/ 672 w 2872"/>
              <a:gd name="T45" fmla="*/ 924 h 3284"/>
              <a:gd name="T46" fmla="*/ 836 w 2872"/>
              <a:gd name="T47" fmla="*/ 948 h 3284"/>
              <a:gd name="T48" fmla="*/ 860 w 2872"/>
              <a:gd name="T49" fmla="*/ 1113 h 3284"/>
              <a:gd name="T50" fmla="*/ 778 w 2872"/>
              <a:gd name="T51" fmla="*/ 1195 h 3284"/>
              <a:gd name="T52" fmla="*/ 1069 w 2872"/>
              <a:gd name="T53" fmla="*/ 1885 h 3284"/>
              <a:gd name="T54" fmla="*/ 987 w 2872"/>
              <a:gd name="T55" fmla="*/ 1803 h 3284"/>
              <a:gd name="T56" fmla="*/ 1011 w 2872"/>
              <a:gd name="T57" fmla="*/ 1641 h 3284"/>
              <a:gd name="T58" fmla="*/ 2015 w 2872"/>
              <a:gd name="T59" fmla="*/ 1617 h 3284"/>
              <a:gd name="T60" fmla="*/ 2097 w 2872"/>
              <a:gd name="T61" fmla="*/ 1699 h 3284"/>
              <a:gd name="T62" fmla="*/ 2073 w 2872"/>
              <a:gd name="T63" fmla="*/ 1861 h 3284"/>
              <a:gd name="T64" fmla="*/ 1069 w 2872"/>
              <a:gd name="T65" fmla="*/ 1885 h 3284"/>
              <a:gd name="T66" fmla="*/ 1579 w 2872"/>
              <a:gd name="T67" fmla="*/ 2633 h 3284"/>
              <a:gd name="T68" fmla="*/ 2872 w 2872"/>
              <a:gd name="T69" fmla="*/ 2627 h 3284"/>
              <a:gd name="T70" fmla="*/ 2216 w 2872"/>
              <a:gd name="T71" fmla="*/ 1980 h 3284"/>
              <a:gd name="T72" fmla="*/ 1770 w 2872"/>
              <a:gd name="T73" fmla="*/ 2622 h 3284"/>
              <a:gd name="T74" fmla="*/ 2131 w 2872"/>
              <a:gd name="T75" fmla="*/ 2655 h 3284"/>
              <a:gd name="T76" fmla="*/ 2671 w 2872"/>
              <a:gd name="T77" fmla="*/ 2460 h 3284"/>
              <a:gd name="T78" fmla="*/ 2128 w 2872"/>
              <a:gd name="T79" fmla="*/ 2950 h 3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2" h="3284">
                <a:moveTo>
                  <a:pt x="1468" y="2605"/>
                </a:moveTo>
                <a:cubicBezTo>
                  <a:pt x="1471" y="2320"/>
                  <a:pt x="1638" y="2061"/>
                  <a:pt x="1898" y="1941"/>
                </a:cubicBezTo>
                <a:cubicBezTo>
                  <a:pt x="2158" y="1822"/>
                  <a:pt x="2463" y="1864"/>
                  <a:pt x="2681" y="2048"/>
                </a:cubicBezTo>
                <a:cubicBezTo>
                  <a:pt x="2681" y="328"/>
                  <a:pt x="2681" y="328"/>
                  <a:pt x="2681" y="328"/>
                </a:cubicBezTo>
                <a:cubicBezTo>
                  <a:pt x="2681" y="147"/>
                  <a:pt x="2535" y="0"/>
                  <a:pt x="2354" y="0"/>
                </a:cubicBezTo>
                <a:cubicBezTo>
                  <a:pt x="332" y="0"/>
                  <a:pt x="332" y="0"/>
                  <a:pt x="332" y="0"/>
                </a:cubicBezTo>
                <a:cubicBezTo>
                  <a:pt x="151" y="0"/>
                  <a:pt x="4" y="147"/>
                  <a:pt x="4" y="328"/>
                </a:cubicBezTo>
                <a:cubicBezTo>
                  <a:pt x="4" y="3014"/>
                  <a:pt x="4" y="3014"/>
                  <a:pt x="4" y="3014"/>
                </a:cubicBezTo>
                <a:cubicBezTo>
                  <a:pt x="0" y="3105"/>
                  <a:pt x="44" y="3191"/>
                  <a:pt x="121" y="3240"/>
                </a:cubicBezTo>
                <a:cubicBezTo>
                  <a:pt x="201" y="3284"/>
                  <a:pt x="299" y="3282"/>
                  <a:pt x="378" y="3234"/>
                </a:cubicBezTo>
                <a:cubicBezTo>
                  <a:pt x="1350" y="2704"/>
                  <a:pt x="1350" y="2704"/>
                  <a:pt x="1350" y="2704"/>
                </a:cubicBezTo>
                <a:cubicBezTo>
                  <a:pt x="1491" y="2781"/>
                  <a:pt x="1491" y="2781"/>
                  <a:pt x="1491" y="2781"/>
                </a:cubicBezTo>
                <a:cubicBezTo>
                  <a:pt x="1476" y="2723"/>
                  <a:pt x="1469" y="2665"/>
                  <a:pt x="1468" y="2605"/>
                </a:cubicBezTo>
                <a:close/>
                <a:moveTo>
                  <a:pt x="987" y="1006"/>
                </a:moveTo>
                <a:cubicBezTo>
                  <a:pt x="987" y="985"/>
                  <a:pt x="996" y="964"/>
                  <a:pt x="1011" y="948"/>
                </a:cubicBezTo>
                <a:cubicBezTo>
                  <a:pt x="1027" y="933"/>
                  <a:pt x="1048" y="924"/>
                  <a:pt x="1069" y="924"/>
                </a:cubicBezTo>
                <a:cubicBezTo>
                  <a:pt x="2015" y="924"/>
                  <a:pt x="2015" y="924"/>
                  <a:pt x="2015" y="924"/>
                </a:cubicBezTo>
                <a:cubicBezTo>
                  <a:pt x="2036" y="924"/>
                  <a:pt x="2057" y="933"/>
                  <a:pt x="2073" y="948"/>
                </a:cubicBezTo>
                <a:cubicBezTo>
                  <a:pt x="2088" y="964"/>
                  <a:pt x="2097" y="985"/>
                  <a:pt x="2097" y="1006"/>
                </a:cubicBezTo>
                <a:cubicBezTo>
                  <a:pt x="2097" y="1114"/>
                  <a:pt x="2097" y="1114"/>
                  <a:pt x="2097" y="1114"/>
                </a:cubicBezTo>
                <a:cubicBezTo>
                  <a:pt x="2097" y="1135"/>
                  <a:pt x="2088" y="1156"/>
                  <a:pt x="2073" y="1172"/>
                </a:cubicBezTo>
                <a:cubicBezTo>
                  <a:pt x="2057" y="1187"/>
                  <a:pt x="2036" y="1196"/>
                  <a:pt x="2015" y="1196"/>
                </a:cubicBezTo>
                <a:cubicBezTo>
                  <a:pt x="1069" y="1196"/>
                  <a:pt x="1069" y="1196"/>
                  <a:pt x="1069" y="1196"/>
                </a:cubicBezTo>
                <a:cubicBezTo>
                  <a:pt x="1048" y="1196"/>
                  <a:pt x="1027" y="1187"/>
                  <a:pt x="1011" y="1172"/>
                </a:cubicBezTo>
                <a:cubicBezTo>
                  <a:pt x="996" y="1156"/>
                  <a:pt x="987" y="1135"/>
                  <a:pt x="987" y="1114"/>
                </a:cubicBezTo>
                <a:lnTo>
                  <a:pt x="987" y="1006"/>
                </a:lnTo>
                <a:close/>
                <a:moveTo>
                  <a:pt x="778" y="1885"/>
                </a:moveTo>
                <a:cubicBezTo>
                  <a:pt x="672" y="1885"/>
                  <a:pt x="672" y="1885"/>
                  <a:pt x="672" y="1885"/>
                </a:cubicBezTo>
                <a:cubicBezTo>
                  <a:pt x="650" y="1885"/>
                  <a:pt x="629" y="1876"/>
                  <a:pt x="614" y="1861"/>
                </a:cubicBezTo>
                <a:cubicBezTo>
                  <a:pt x="599" y="1845"/>
                  <a:pt x="590" y="1824"/>
                  <a:pt x="590" y="1803"/>
                </a:cubicBezTo>
                <a:cubicBezTo>
                  <a:pt x="590" y="1699"/>
                  <a:pt x="590" y="1699"/>
                  <a:pt x="590" y="1699"/>
                </a:cubicBezTo>
                <a:cubicBezTo>
                  <a:pt x="590" y="1678"/>
                  <a:pt x="599" y="1657"/>
                  <a:pt x="614" y="1641"/>
                </a:cubicBezTo>
                <a:cubicBezTo>
                  <a:pt x="629" y="1626"/>
                  <a:pt x="650" y="1617"/>
                  <a:pt x="672" y="1617"/>
                </a:cubicBezTo>
                <a:cubicBezTo>
                  <a:pt x="778" y="1617"/>
                  <a:pt x="778" y="1617"/>
                  <a:pt x="778" y="1617"/>
                </a:cubicBezTo>
                <a:cubicBezTo>
                  <a:pt x="799" y="1617"/>
                  <a:pt x="820" y="1626"/>
                  <a:pt x="836" y="1641"/>
                </a:cubicBezTo>
                <a:cubicBezTo>
                  <a:pt x="851" y="1657"/>
                  <a:pt x="860" y="1678"/>
                  <a:pt x="860" y="1699"/>
                </a:cubicBezTo>
                <a:cubicBezTo>
                  <a:pt x="860" y="1803"/>
                  <a:pt x="860" y="1803"/>
                  <a:pt x="860" y="1803"/>
                </a:cubicBezTo>
                <a:cubicBezTo>
                  <a:pt x="860" y="1824"/>
                  <a:pt x="851" y="1845"/>
                  <a:pt x="836" y="1861"/>
                </a:cubicBezTo>
                <a:cubicBezTo>
                  <a:pt x="820" y="1876"/>
                  <a:pt x="799" y="1885"/>
                  <a:pt x="778" y="1885"/>
                </a:cubicBezTo>
                <a:close/>
                <a:moveTo>
                  <a:pt x="778" y="1192"/>
                </a:moveTo>
                <a:cubicBezTo>
                  <a:pt x="672" y="1192"/>
                  <a:pt x="672" y="1192"/>
                  <a:pt x="672" y="1192"/>
                </a:cubicBezTo>
                <a:cubicBezTo>
                  <a:pt x="650" y="1192"/>
                  <a:pt x="629" y="1183"/>
                  <a:pt x="614" y="1168"/>
                </a:cubicBezTo>
                <a:cubicBezTo>
                  <a:pt x="599" y="1152"/>
                  <a:pt x="590" y="1131"/>
                  <a:pt x="590" y="1110"/>
                </a:cubicBezTo>
                <a:cubicBezTo>
                  <a:pt x="590" y="1006"/>
                  <a:pt x="590" y="1006"/>
                  <a:pt x="590" y="1006"/>
                </a:cubicBezTo>
                <a:cubicBezTo>
                  <a:pt x="590" y="984"/>
                  <a:pt x="599" y="963"/>
                  <a:pt x="614" y="948"/>
                </a:cubicBezTo>
                <a:cubicBezTo>
                  <a:pt x="629" y="932"/>
                  <a:pt x="650" y="924"/>
                  <a:pt x="672" y="924"/>
                </a:cubicBezTo>
                <a:cubicBezTo>
                  <a:pt x="778" y="924"/>
                  <a:pt x="778" y="924"/>
                  <a:pt x="778" y="924"/>
                </a:cubicBezTo>
                <a:cubicBezTo>
                  <a:pt x="800" y="924"/>
                  <a:pt x="821" y="932"/>
                  <a:pt x="836" y="948"/>
                </a:cubicBezTo>
                <a:cubicBezTo>
                  <a:pt x="852" y="963"/>
                  <a:pt x="860" y="984"/>
                  <a:pt x="860" y="1006"/>
                </a:cubicBezTo>
                <a:cubicBezTo>
                  <a:pt x="860" y="1113"/>
                  <a:pt x="860" y="1113"/>
                  <a:pt x="860" y="1113"/>
                </a:cubicBezTo>
                <a:cubicBezTo>
                  <a:pt x="860" y="1135"/>
                  <a:pt x="852" y="1155"/>
                  <a:pt x="836" y="1171"/>
                </a:cubicBezTo>
                <a:cubicBezTo>
                  <a:pt x="821" y="1186"/>
                  <a:pt x="800" y="1195"/>
                  <a:pt x="778" y="1195"/>
                </a:cubicBezTo>
                <a:lnTo>
                  <a:pt x="778" y="1192"/>
                </a:lnTo>
                <a:close/>
                <a:moveTo>
                  <a:pt x="1069" y="1885"/>
                </a:moveTo>
                <a:cubicBezTo>
                  <a:pt x="1048" y="1885"/>
                  <a:pt x="1027" y="1876"/>
                  <a:pt x="1011" y="1861"/>
                </a:cubicBezTo>
                <a:cubicBezTo>
                  <a:pt x="996" y="1845"/>
                  <a:pt x="987" y="1824"/>
                  <a:pt x="987" y="1803"/>
                </a:cubicBezTo>
                <a:cubicBezTo>
                  <a:pt x="987" y="1699"/>
                  <a:pt x="987" y="1699"/>
                  <a:pt x="987" y="1699"/>
                </a:cubicBezTo>
                <a:cubicBezTo>
                  <a:pt x="987" y="1678"/>
                  <a:pt x="996" y="1657"/>
                  <a:pt x="1011" y="1641"/>
                </a:cubicBezTo>
                <a:cubicBezTo>
                  <a:pt x="1027" y="1626"/>
                  <a:pt x="1048" y="1617"/>
                  <a:pt x="1069" y="1617"/>
                </a:cubicBezTo>
                <a:cubicBezTo>
                  <a:pt x="2015" y="1617"/>
                  <a:pt x="2015" y="1617"/>
                  <a:pt x="2015" y="1617"/>
                </a:cubicBezTo>
                <a:cubicBezTo>
                  <a:pt x="2036" y="1617"/>
                  <a:pt x="2057" y="1626"/>
                  <a:pt x="2073" y="1641"/>
                </a:cubicBezTo>
                <a:cubicBezTo>
                  <a:pt x="2088" y="1657"/>
                  <a:pt x="2097" y="1678"/>
                  <a:pt x="2097" y="1699"/>
                </a:cubicBezTo>
                <a:cubicBezTo>
                  <a:pt x="2097" y="1803"/>
                  <a:pt x="2097" y="1803"/>
                  <a:pt x="2097" y="1803"/>
                </a:cubicBezTo>
                <a:cubicBezTo>
                  <a:pt x="2097" y="1824"/>
                  <a:pt x="2088" y="1845"/>
                  <a:pt x="2073" y="1861"/>
                </a:cubicBezTo>
                <a:cubicBezTo>
                  <a:pt x="2057" y="1876"/>
                  <a:pt x="2036" y="1885"/>
                  <a:pt x="2015" y="1885"/>
                </a:cubicBezTo>
                <a:lnTo>
                  <a:pt x="1069" y="1885"/>
                </a:lnTo>
                <a:close/>
                <a:moveTo>
                  <a:pt x="2216" y="1980"/>
                </a:moveTo>
                <a:cubicBezTo>
                  <a:pt x="1860" y="1985"/>
                  <a:pt x="1576" y="2277"/>
                  <a:pt x="1579" y="2633"/>
                </a:cubicBezTo>
                <a:cubicBezTo>
                  <a:pt x="1582" y="2988"/>
                  <a:pt x="1872" y="3275"/>
                  <a:pt x="2228" y="3273"/>
                </a:cubicBezTo>
                <a:cubicBezTo>
                  <a:pt x="2584" y="3271"/>
                  <a:pt x="2872" y="2983"/>
                  <a:pt x="2872" y="2627"/>
                </a:cubicBezTo>
                <a:cubicBezTo>
                  <a:pt x="2872" y="2454"/>
                  <a:pt x="2802" y="2288"/>
                  <a:pt x="2679" y="2167"/>
                </a:cubicBezTo>
                <a:cubicBezTo>
                  <a:pt x="2556" y="2045"/>
                  <a:pt x="2389" y="1978"/>
                  <a:pt x="2216" y="1980"/>
                </a:cubicBezTo>
                <a:close/>
                <a:moveTo>
                  <a:pt x="2128" y="2950"/>
                </a:moveTo>
                <a:cubicBezTo>
                  <a:pt x="1770" y="2622"/>
                  <a:pt x="1770" y="2622"/>
                  <a:pt x="1770" y="2622"/>
                </a:cubicBezTo>
                <a:cubicBezTo>
                  <a:pt x="1934" y="2476"/>
                  <a:pt x="1934" y="2476"/>
                  <a:pt x="1934" y="2476"/>
                </a:cubicBezTo>
                <a:cubicBezTo>
                  <a:pt x="2131" y="2655"/>
                  <a:pt x="2131" y="2655"/>
                  <a:pt x="2131" y="2655"/>
                </a:cubicBezTo>
                <a:cubicBezTo>
                  <a:pt x="2507" y="2314"/>
                  <a:pt x="2507" y="2314"/>
                  <a:pt x="2507" y="2314"/>
                </a:cubicBezTo>
                <a:cubicBezTo>
                  <a:pt x="2671" y="2460"/>
                  <a:pt x="2671" y="2460"/>
                  <a:pt x="2671" y="2460"/>
                </a:cubicBezTo>
                <a:lnTo>
                  <a:pt x="2128" y="2950"/>
                </a:lnTo>
                <a:close/>
                <a:moveTo>
                  <a:pt x="2128" y="2950"/>
                </a:moveTo>
                <a:cubicBezTo>
                  <a:pt x="2128" y="2950"/>
                  <a:pt x="2128" y="2950"/>
                  <a:pt x="2128" y="295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02353" y="270657"/>
            <a:ext cx="1587294" cy="830997"/>
          </a:xfrm>
          <a:prstGeom prst="rect">
            <a:avLst/>
          </a:prstGeom>
        </p:spPr>
        <p:txBody>
          <a:bodyPr wrap="none">
            <a:spAutoFit/>
          </a:bodyPr>
          <a:lstStyle/>
          <a:p>
            <a:r>
              <a:rPr lang="zh-CN" altLang="en-US" sz="4800" b="1" dirty="0">
                <a:solidFill>
                  <a:schemeClr val="accent1">
                    <a:lumMod val="50000"/>
                  </a:schemeClr>
                </a:solidFill>
              </a:rPr>
              <a:t>目 录</a:t>
            </a:r>
            <a:endParaRPr lang="zh-CN" altLang="en-US" sz="4800" dirty="0">
              <a:solidFill>
                <a:schemeClr val="accent1">
                  <a:lumMod val="50000"/>
                </a:schemeClr>
              </a:solidFill>
            </a:endParaRPr>
          </a:p>
        </p:txBody>
      </p:sp>
      <p:grpSp>
        <p:nvGrpSpPr>
          <p:cNvPr id="17" name="组合 16"/>
          <p:cNvGrpSpPr/>
          <p:nvPr>
            <p:custDataLst>
              <p:tags r:id="rId1"/>
            </p:custDataLst>
          </p:nvPr>
        </p:nvGrpSpPr>
        <p:grpSpPr>
          <a:xfrm>
            <a:off x="1391920" y="1873885"/>
            <a:ext cx="8851900" cy="560070"/>
            <a:chOff x="1361440" y="1780887"/>
            <a:chExt cx="4429760" cy="560070"/>
          </a:xfrm>
        </p:grpSpPr>
        <p:sp>
          <p:nvSpPr>
            <p:cNvPr id="5" name="矩形 4"/>
            <p:cNvSpPr/>
            <p:nvPr>
              <p:custDataLst>
                <p:tags r:id="rId2"/>
              </p:custDataLst>
            </p:nvPr>
          </p:nvSpPr>
          <p:spPr>
            <a:xfrm>
              <a:off x="1996987" y="1829782"/>
              <a:ext cx="3695068" cy="460375"/>
            </a:xfrm>
            <a:prstGeom prst="rect">
              <a:avLst/>
            </a:prstGeom>
          </p:spPr>
          <p:txBody>
            <a:bodyPr wrap="square">
              <a:spAutoFit/>
            </a:bodyPr>
            <a:lstStyle/>
            <a:p>
              <a:pPr algn="ctr"/>
              <a:r>
                <a:rPr lang="zh-CN" altLang="en-US" sz="2400" b="1" dirty="0">
                  <a:solidFill>
                    <a:schemeClr val="accent1">
                      <a:lumMod val="50000"/>
                    </a:schemeClr>
                  </a:solidFill>
                </a:rPr>
                <a:t>项目调整</a:t>
              </a:r>
              <a:r>
                <a:rPr lang="zh-CN" altLang="en-US" sz="2400" b="1" dirty="0">
                  <a:solidFill>
                    <a:schemeClr val="accent1">
                      <a:lumMod val="50000"/>
                    </a:schemeClr>
                  </a:solidFill>
                </a:rPr>
                <a:t>背景</a:t>
              </a:r>
              <a:endParaRPr lang="zh-CN" altLang="en-US" sz="2400" b="1" dirty="0">
                <a:solidFill>
                  <a:schemeClr val="accent1">
                    <a:lumMod val="50000"/>
                  </a:schemeClr>
                </a:solidFill>
              </a:endParaRPr>
            </a:p>
          </p:txBody>
        </p:sp>
        <p:sp>
          <p:nvSpPr>
            <p:cNvPr id="13" name="矩形 12"/>
            <p:cNvSpPr/>
            <p:nvPr>
              <p:custDataLst>
                <p:tags r:id="rId3"/>
              </p:custDataLst>
            </p:nvPr>
          </p:nvSpPr>
          <p:spPr>
            <a:xfrm>
              <a:off x="1409700" y="1830089"/>
              <a:ext cx="464820" cy="464820"/>
            </a:xfrm>
            <a:prstGeom prst="rect">
              <a:avLst/>
            </a:prstGeom>
            <a:solidFill>
              <a:schemeClr val="accent1">
                <a:lumMod val="50000"/>
              </a:schemeClr>
            </a:solidFill>
            <a:ln>
              <a:noFill/>
            </a:ln>
            <a:effectLst>
              <a:outerShdw blurRad="101600" dist="101600" dir="2700000" algn="tl" rotWithShape="0">
                <a:schemeClr val="accent1">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custDataLst>
                <p:tags r:id="rId4"/>
              </p:custDataLst>
            </p:nvPr>
          </p:nvSpPr>
          <p:spPr>
            <a:xfrm>
              <a:off x="1361440" y="1780887"/>
              <a:ext cx="4429760" cy="560070"/>
            </a:xfrm>
            <a:prstGeom prst="rect">
              <a:avLst/>
            </a:prstGeom>
            <a:no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custDataLst>
                <p:tags r:id="rId5"/>
              </p:custDataLst>
            </p:nvPr>
          </p:nvSpPr>
          <p:spPr>
            <a:xfrm>
              <a:off x="1397492" y="1830089"/>
              <a:ext cx="489236" cy="460375"/>
            </a:xfrm>
            <a:prstGeom prst="rect">
              <a:avLst/>
            </a:prstGeom>
          </p:spPr>
          <p:txBody>
            <a:bodyPr wrap="square">
              <a:spAutoFit/>
            </a:bodyPr>
            <a:lstStyle/>
            <a:p>
              <a:r>
                <a:rPr lang="en-US" altLang="zh-CN" sz="2400" b="1" spc="-150" dirty="0">
                  <a:solidFill>
                    <a:schemeClr val="bg1"/>
                  </a:solidFill>
                </a:rPr>
                <a:t>01</a:t>
              </a:r>
              <a:endParaRPr lang="zh-CN" altLang="en-US" sz="2400" b="1" spc="-150" dirty="0">
                <a:solidFill>
                  <a:schemeClr val="bg1"/>
                </a:solidFill>
              </a:endParaRPr>
            </a:p>
          </p:txBody>
        </p:sp>
        <p:sp>
          <p:nvSpPr>
            <p:cNvPr id="16" name="等腰三角形 15"/>
            <p:cNvSpPr/>
            <p:nvPr>
              <p:custDataLst>
                <p:tags r:id="rId6"/>
              </p:custDataLst>
            </p:nvPr>
          </p:nvSpPr>
          <p:spPr>
            <a:xfrm>
              <a:off x="5692140" y="2232484"/>
              <a:ext cx="68580" cy="74509"/>
            </a:xfrm>
            <a:prstGeom prst="triangle">
              <a:avLst>
                <a:gd name="adj" fmla="val 10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custDataLst>
              <p:tags r:id="rId7"/>
            </p:custDataLst>
          </p:nvPr>
        </p:nvGrpSpPr>
        <p:grpSpPr>
          <a:xfrm>
            <a:off x="1391920" y="2802890"/>
            <a:ext cx="8850630" cy="560070"/>
            <a:chOff x="1361440" y="1780887"/>
            <a:chExt cx="4429760" cy="560070"/>
          </a:xfrm>
        </p:grpSpPr>
        <p:sp>
          <p:nvSpPr>
            <p:cNvPr id="19" name="矩形 18"/>
            <p:cNvSpPr/>
            <p:nvPr>
              <p:custDataLst>
                <p:tags r:id="rId8"/>
              </p:custDataLst>
            </p:nvPr>
          </p:nvSpPr>
          <p:spPr>
            <a:xfrm>
              <a:off x="1996760" y="1829782"/>
              <a:ext cx="3695598" cy="460375"/>
            </a:xfrm>
            <a:prstGeom prst="rect">
              <a:avLst/>
            </a:prstGeom>
          </p:spPr>
          <p:txBody>
            <a:bodyPr wrap="square">
              <a:spAutoFit/>
            </a:bodyPr>
            <a:lstStyle/>
            <a:p>
              <a:pPr algn="ctr"/>
              <a:r>
                <a:rPr lang="en-US" altLang="zh-CN" sz="2400" b="1" dirty="0">
                  <a:solidFill>
                    <a:schemeClr val="accent1">
                      <a:lumMod val="50000"/>
                    </a:schemeClr>
                  </a:solidFill>
                </a:rPr>
                <a:t>2024</a:t>
              </a:r>
              <a:r>
                <a:rPr lang="zh-CN" altLang="en-US" sz="2400" b="1" dirty="0">
                  <a:solidFill>
                    <a:schemeClr val="accent1">
                      <a:lumMod val="50000"/>
                    </a:schemeClr>
                  </a:solidFill>
                </a:rPr>
                <a:t>年项目运行模式</a:t>
              </a:r>
              <a:r>
                <a:rPr lang="zh-CN" altLang="en-US" sz="2400" b="1" dirty="0">
                  <a:solidFill>
                    <a:schemeClr val="accent1">
                      <a:lumMod val="50000"/>
                    </a:schemeClr>
                  </a:solidFill>
                </a:rPr>
                <a:t>调整变化</a:t>
              </a:r>
              <a:endParaRPr lang="zh-CN" altLang="en-US" sz="2400" b="1" dirty="0">
                <a:solidFill>
                  <a:schemeClr val="accent1">
                    <a:lumMod val="50000"/>
                  </a:schemeClr>
                </a:solidFill>
              </a:endParaRPr>
            </a:p>
          </p:txBody>
        </p:sp>
        <p:sp>
          <p:nvSpPr>
            <p:cNvPr id="20" name="矩形 19"/>
            <p:cNvSpPr/>
            <p:nvPr>
              <p:custDataLst>
                <p:tags r:id="rId9"/>
              </p:custDataLst>
            </p:nvPr>
          </p:nvSpPr>
          <p:spPr>
            <a:xfrm>
              <a:off x="1409700" y="1830089"/>
              <a:ext cx="464820" cy="464820"/>
            </a:xfrm>
            <a:prstGeom prst="rect">
              <a:avLst/>
            </a:prstGeom>
            <a:solidFill>
              <a:schemeClr val="accent1">
                <a:lumMod val="50000"/>
              </a:schemeClr>
            </a:solidFill>
            <a:ln>
              <a:noFill/>
            </a:ln>
            <a:effectLst>
              <a:outerShdw blurRad="101600" dist="101600" dir="2700000" algn="tl" rotWithShape="0">
                <a:schemeClr val="accent1">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10"/>
              </p:custDataLst>
            </p:nvPr>
          </p:nvSpPr>
          <p:spPr>
            <a:xfrm>
              <a:off x="1361440" y="1780887"/>
              <a:ext cx="4429760" cy="560070"/>
            </a:xfrm>
            <a:prstGeom prst="rect">
              <a:avLst/>
            </a:prstGeom>
            <a:no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custDataLst>
                <p:tags r:id="rId11"/>
              </p:custDataLst>
            </p:nvPr>
          </p:nvSpPr>
          <p:spPr>
            <a:xfrm>
              <a:off x="1397492" y="1830089"/>
              <a:ext cx="489236" cy="460375"/>
            </a:xfrm>
            <a:prstGeom prst="rect">
              <a:avLst/>
            </a:prstGeom>
          </p:spPr>
          <p:txBody>
            <a:bodyPr wrap="square">
              <a:spAutoFit/>
            </a:bodyPr>
            <a:lstStyle/>
            <a:p>
              <a:r>
                <a:rPr lang="en-US" altLang="zh-CN" sz="2400" b="1" spc="-150" dirty="0">
                  <a:solidFill>
                    <a:schemeClr val="bg1"/>
                  </a:solidFill>
                </a:rPr>
                <a:t>02</a:t>
              </a:r>
              <a:endParaRPr lang="zh-CN" altLang="en-US" sz="2400" b="1" spc="-150" dirty="0">
                <a:solidFill>
                  <a:schemeClr val="bg1"/>
                </a:solidFill>
              </a:endParaRPr>
            </a:p>
          </p:txBody>
        </p:sp>
        <p:sp>
          <p:nvSpPr>
            <p:cNvPr id="23" name="等腰三角形 22"/>
            <p:cNvSpPr/>
            <p:nvPr>
              <p:custDataLst>
                <p:tags r:id="rId12"/>
              </p:custDataLst>
            </p:nvPr>
          </p:nvSpPr>
          <p:spPr>
            <a:xfrm>
              <a:off x="5692140" y="2232484"/>
              <a:ext cx="68580" cy="74509"/>
            </a:xfrm>
            <a:prstGeom prst="triangle">
              <a:avLst>
                <a:gd name="adj" fmla="val 10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custDataLst>
              <p:tags r:id="rId13"/>
            </p:custDataLst>
          </p:nvPr>
        </p:nvGrpSpPr>
        <p:grpSpPr>
          <a:xfrm>
            <a:off x="1391920" y="3732530"/>
            <a:ext cx="8850630" cy="560070"/>
            <a:chOff x="1361440" y="1780887"/>
            <a:chExt cx="4429760" cy="560070"/>
          </a:xfrm>
        </p:grpSpPr>
        <p:sp>
          <p:nvSpPr>
            <p:cNvPr id="25" name="矩形 24"/>
            <p:cNvSpPr/>
            <p:nvPr>
              <p:custDataLst>
                <p:tags r:id="rId14"/>
              </p:custDataLst>
            </p:nvPr>
          </p:nvSpPr>
          <p:spPr>
            <a:xfrm>
              <a:off x="1996760" y="1829782"/>
              <a:ext cx="3694963" cy="460375"/>
            </a:xfrm>
            <a:prstGeom prst="rect">
              <a:avLst/>
            </a:prstGeom>
          </p:spPr>
          <p:txBody>
            <a:bodyPr wrap="square">
              <a:spAutoFit/>
            </a:bodyPr>
            <a:lstStyle/>
            <a:p>
              <a:pPr algn="ctr"/>
              <a:r>
                <a:rPr lang="zh-CN" altLang="en-US" sz="2400" b="1" dirty="0">
                  <a:solidFill>
                    <a:schemeClr val="accent1">
                      <a:lumMod val="50000"/>
                    </a:schemeClr>
                  </a:solidFill>
                </a:rPr>
                <a:t>企业指南征集</a:t>
              </a:r>
              <a:r>
                <a:rPr lang="zh-CN" altLang="en-US" sz="2400" b="1" dirty="0">
                  <a:solidFill>
                    <a:schemeClr val="accent1">
                      <a:lumMod val="50000"/>
                    </a:schemeClr>
                  </a:solidFill>
                </a:rPr>
                <a:t>说明</a:t>
              </a:r>
              <a:endParaRPr lang="zh-CN" altLang="en-US" sz="2400" b="1" dirty="0">
                <a:solidFill>
                  <a:schemeClr val="accent1">
                    <a:lumMod val="50000"/>
                  </a:schemeClr>
                </a:solidFill>
              </a:endParaRPr>
            </a:p>
          </p:txBody>
        </p:sp>
        <p:sp>
          <p:nvSpPr>
            <p:cNvPr id="26" name="矩形 25"/>
            <p:cNvSpPr/>
            <p:nvPr>
              <p:custDataLst>
                <p:tags r:id="rId15"/>
              </p:custDataLst>
            </p:nvPr>
          </p:nvSpPr>
          <p:spPr>
            <a:xfrm>
              <a:off x="1409700" y="1830089"/>
              <a:ext cx="464820" cy="464820"/>
            </a:xfrm>
            <a:prstGeom prst="rect">
              <a:avLst/>
            </a:prstGeom>
            <a:solidFill>
              <a:schemeClr val="accent1">
                <a:lumMod val="50000"/>
              </a:schemeClr>
            </a:solidFill>
            <a:ln>
              <a:noFill/>
            </a:ln>
            <a:effectLst>
              <a:outerShdw blurRad="101600" dist="101600" dir="2700000" algn="tl" rotWithShape="0">
                <a:schemeClr val="accent1">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custDataLst>
                <p:tags r:id="rId16"/>
              </p:custDataLst>
            </p:nvPr>
          </p:nvSpPr>
          <p:spPr>
            <a:xfrm>
              <a:off x="1361440" y="1780887"/>
              <a:ext cx="4429760" cy="560070"/>
            </a:xfrm>
            <a:prstGeom prst="rect">
              <a:avLst/>
            </a:prstGeom>
            <a:no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custDataLst>
                <p:tags r:id="rId17"/>
              </p:custDataLst>
            </p:nvPr>
          </p:nvSpPr>
          <p:spPr>
            <a:xfrm>
              <a:off x="1397492" y="1830089"/>
              <a:ext cx="489236" cy="460375"/>
            </a:xfrm>
            <a:prstGeom prst="rect">
              <a:avLst/>
            </a:prstGeom>
          </p:spPr>
          <p:txBody>
            <a:bodyPr wrap="square">
              <a:spAutoFit/>
            </a:bodyPr>
            <a:lstStyle/>
            <a:p>
              <a:r>
                <a:rPr lang="en-US" altLang="zh-CN" sz="2400" b="1" spc="-150" dirty="0">
                  <a:solidFill>
                    <a:schemeClr val="bg1"/>
                  </a:solidFill>
                </a:rPr>
                <a:t>03</a:t>
              </a:r>
              <a:endParaRPr lang="zh-CN" altLang="en-US" sz="2400" b="1" spc="-150" dirty="0">
                <a:solidFill>
                  <a:schemeClr val="bg1"/>
                </a:solidFill>
              </a:endParaRPr>
            </a:p>
          </p:txBody>
        </p:sp>
        <p:sp>
          <p:nvSpPr>
            <p:cNvPr id="29" name="等腰三角形 28"/>
            <p:cNvSpPr/>
            <p:nvPr>
              <p:custDataLst>
                <p:tags r:id="rId18"/>
              </p:custDataLst>
            </p:nvPr>
          </p:nvSpPr>
          <p:spPr>
            <a:xfrm>
              <a:off x="5692140" y="2232484"/>
              <a:ext cx="68580" cy="74509"/>
            </a:xfrm>
            <a:prstGeom prst="triangle">
              <a:avLst>
                <a:gd name="adj" fmla="val 10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custDataLst>
              <p:tags r:id="rId19"/>
            </p:custDataLst>
          </p:nvPr>
        </p:nvGrpSpPr>
        <p:grpSpPr>
          <a:xfrm>
            <a:off x="1391920" y="4662170"/>
            <a:ext cx="8850630" cy="560070"/>
            <a:chOff x="1361440" y="1780887"/>
            <a:chExt cx="4429760" cy="560070"/>
          </a:xfrm>
        </p:grpSpPr>
        <p:sp>
          <p:nvSpPr>
            <p:cNvPr id="31" name="矩形 30"/>
            <p:cNvSpPr/>
            <p:nvPr>
              <p:custDataLst>
                <p:tags r:id="rId20"/>
              </p:custDataLst>
            </p:nvPr>
          </p:nvSpPr>
          <p:spPr>
            <a:xfrm>
              <a:off x="1996760" y="1829782"/>
              <a:ext cx="3694963" cy="460375"/>
            </a:xfrm>
            <a:prstGeom prst="rect">
              <a:avLst/>
            </a:prstGeom>
          </p:spPr>
          <p:txBody>
            <a:bodyPr wrap="square">
              <a:spAutoFit/>
            </a:bodyPr>
            <a:lstStyle/>
            <a:p>
              <a:pPr algn="ctr"/>
              <a:r>
                <a:rPr lang="zh-CN" altLang="en-US" sz="2400" b="1" dirty="0">
                  <a:solidFill>
                    <a:schemeClr val="accent1">
                      <a:lumMod val="50000"/>
                    </a:schemeClr>
                  </a:solidFill>
                </a:rPr>
                <a:t>核心问题解答</a:t>
              </a:r>
              <a:endParaRPr lang="zh-CN" altLang="en-US" sz="2400" b="1" dirty="0">
                <a:solidFill>
                  <a:schemeClr val="accent1">
                    <a:lumMod val="50000"/>
                  </a:schemeClr>
                </a:solidFill>
              </a:endParaRPr>
            </a:p>
          </p:txBody>
        </p:sp>
        <p:sp>
          <p:nvSpPr>
            <p:cNvPr id="32" name="矩形 31"/>
            <p:cNvSpPr/>
            <p:nvPr>
              <p:custDataLst>
                <p:tags r:id="rId21"/>
              </p:custDataLst>
            </p:nvPr>
          </p:nvSpPr>
          <p:spPr>
            <a:xfrm>
              <a:off x="1409700" y="1830089"/>
              <a:ext cx="464820" cy="464820"/>
            </a:xfrm>
            <a:prstGeom prst="rect">
              <a:avLst/>
            </a:prstGeom>
            <a:solidFill>
              <a:schemeClr val="accent1">
                <a:lumMod val="50000"/>
              </a:schemeClr>
            </a:solidFill>
            <a:ln>
              <a:noFill/>
            </a:ln>
            <a:effectLst>
              <a:outerShdw blurRad="101600" dist="101600" dir="2700000" algn="tl" rotWithShape="0">
                <a:schemeClr val="accent1">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custDataLst>
                <p:tags r:id="rId22"/>
              </p:custDataLst>
            </p:nvPr>
          </p:nvSpPr>
          <p:spPr>
            <a:xfrm>
              <a:off x="1361440" y="1780887"/>
              <a:ext cx="4429760" cy="560070"/>
            </a:xfrm>
            <a:prstGeom prst="rect">
              <a:avLst/>
            </a:prstGeom>
            <a:noFill/>
            <a:ln w="95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custDataLst>
                <p:tags r:id="rId23"/>
              </p:custDataLst>
            </p:nvPr>
          </p:nvSpPr>
          <p:spPr>
            <a:xfrm>
              <a:off x="1397492" y="1830089"/>
              <a:ext cx="489236" cy="460375"/>
            </a:xfrm>
            <a:prstGeom prst="rect">
              <a:avLst/>
            </a:prstGeom>
          </p:spPr>
          <p:txBody>
            <a:bodyPr wrap="square">
              <a:spAutoFit/>
            </a:bodyPr>
            <a:lstStyle/>
            <a:p>
              <a:r>
                <a:rPr lang="en-US" altLang="zh-CN" sz="2400" b="1" spc="-150" dirty="0">
                  <a:solidFill>
                    <a:schemeClr val="bg1"/>
                  </a:solidFill>
                </a:rPr>
                <a:t>04</a:t>
              </a:r>
              <a:endParaRPr lang="zh-CN" altLang="en-US" sz="2400" b="1" spc="-150" dirty="0">
                <a:solidFill>
                  <a:schemeClr val="bg1"/>
                </a:solidFill>
              </a:endParaRPr>
            </a:p>
          </p:txBody>
        </p:sp>
        <p:sp>
          <p:nvSpPr>
            <p:cNvPr id="35" name="等腰三角形 34"/>
            <p:cNvSpPr/>
            <p:nvPr>
              <p:custDataLst>
                <p:tags r:id="rId24"/>
              </p:custDataLst>
            </p:nvPr>
          </p:nvSpPr>
          <p:spPr>
            <a:xfrm>
              <a:off x="5692140" y="2232484"/>
              <a:ext cx="68580" cy="74509"/>
            </a:xfrm>
            <a:prstGeom prst="triangle">
              <a:avLst>
                <a:gd name="adj" fmla="val 10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1" name="直接连接符 90"/>
          <p:cNvCxnSpPr/>
          <p:nvPr/>
        </p:nvCxnSpPr>
        <p:spPr>
          <a:xfrm>
            <a:off x="5878935" y="1188289"/>
            <a:ext cx="434129"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3217545" cy="522605"/>
          </a:xfrm>
        </p:spPr>
        <p:txBody>
          <a:bodyPr>
            <a:normAutofit fontScale="90000"/>
          </a:bodyPr>
          <a:p>
            <a:r>
              <a:rPr lang="zh-CN" altLang="en-US" sz="3200"/>
              <a:t>一、项目管理办法</a:t>
            </a:r>
            <a:endParaRPr lang="zh-CN" altLang="en-US" sz="3200"/>
          </a:p>
        </p:txBody>
      </p:sp>
      <p:pic>
        <p:nvPicPr>
          <p:cNvPr id="4" name="图片 3" descr="7b0a20202020227069636672616d65646573223a20222670666d31313126220a7d0a"/>
          <p:cNvPicPr>
            <a:picLocks noChangeAspect="1"/>
          </p:cNvPicPr>
          <p:nvPr/>
        </p:nvPicPr>
        <p:blipFill>
          <a:blip r:embed="rId1">
            <a:extLst>
              <a:ext uri="{BEBA8EAE-BF5A-486C-A8C5-ECC9F3942E4B}">
                <a14:imgProps xmlns:a14="http://schemas.microsoft.com/office/drawing/2010/main">
                  <a14:imgLayer r:embed="rId2"/>
                </a14:imgProps>
              </a:ext>
            </a:extLst>
          </a:blip>
          <a:srcRect/>
          <a:stretch>
            <a:fillRect/>
          </a:stretch>
        </p:blipFill>
        <p:spPr>
          <a:xfrm>
            <a:off x="1301115" y="1006475"/>
            <a:ext cx="3695065" cy="5225415"/>
          </a:xfrm>
          <a:prstGeom prst="rect">
            <a:avLst/>
          </a:prstGeom>
          <a:ln>
            <a:solidFill>
              <a:schemeClr val="accent3">
                <a:lumMod val="75000"/>
              </a:schemeClr>
            </a:solidFill>
          </a:ln>
        </p:spPr>
      </p:pic>
      <p:sp>
        <p:nvSpPr>
          <p:cNvPr id="5" name="文本框 4"/>
          <p:cNvSpPr txBox="1"/>
          <p:nvPr/>
        </p:nvSpPr>
        <p:spPr>
          <a:xfrm>
            <a:off x="5407025" y="1534795"/>
            <a:ext cx="5957570" cy="829945"/>
          </a:xfrm>
          <a:prstGeom prst="rect">
            <a:avLst/>
          </a:prstGeom>
          <a:noFill/>
        </p:spPr>
        <p:txBody>
          <a:bodyPr wrap="square" rtlCol="0">
            <a:spAutoFit/>
          </a:bodyPr>
          <a:p>
            <a:pPr algn="ctr"/>
            <a:r>
              <a:rPr lang="zh-CN" altLang="en-US" sz="2400">
                <a:solidFill>
                  <a:srgbClr val="00B0F0"/>
                </a:solidFill>
              </a:rPr>
              <a:t>《教育部产学合作协同育人项目管理办法》</a:t>
            </a:r>
            <a:endParaRPr lang="zh-CN" altLang="en-US" sz="2400">
              <a:solidFill>
                <a:srgbClr val="00B0F0"/>
              </a:solidFill>
            </a:endParaRPr>
          </a:p>
          <a:p>
            <a:pPr algn="ctr"/>
            <a:r>
              <a:rPr lang="zh-CN" altLang="en-US" sz="2400">
                <a:solidFill>
                  <a:srgbClr val="00B0F0"/>
                </a:solidFill>
              </a:rPr>
              <a:t>(教高厅〔2020〕1号)</a:t>
            </a:r>
            <a:endParaRPr lang="zh-CN" altLang="en-US" sz="2400">
              <a:solidFill>
                <a:srgbClr val="00B0F0"/>
              </a:solidFill>
            </a:endParaRPr>
          </a:p>
        </p:txBody>
      </p:sp>
      <p:sp>
        <p:nvSpPr>
          <p:cNvPr id="6" name="文本框 5"/>
          <p:cNvSpPr txBox="1"/>
          <p:nvPr/>
        </p:nvSpPr>
        <p:spPr>
          <a:xfrm>
            <a:off x="5915025" y="3521075"/>
            <a:ext cx="5449570" cy="1394460"/>
          </a:xfrm>
          <a:prstGeom prst="rect">
            <a:avLst/>
          </a:prstGeom>
          <a:noFill/>
        </p:spPr>
        <p:txBody>
          <a:bodyPr wrap="square" rtlCol="0">
            <a:noAutofit/>
          </a:bodyPr>
          <a:p>
            <a:pPr algn="ctr"/>
            <a:r>
              <a:rPr lang="zh-CN" altLang="en-US" sz="2400">
                <a:latin typeface="微软雅黑" panose="020B0503020204020204" charset="-122"/>
                <a:ea typeface="微软雅黑" panose="020B0503020204020204" charset="-122"/>
              </a:rPr>
              <a:t>●</a:t>
            </a:r>
            <a:r>
              <a:rPr lang="zh-CN" altLang="en-US" sz="2400"/>
              <a:t>规范性、实效性、影响力显著提升</a:t>
            </a:r>
            <a:endParaRPr lang="zh-CN" altLang="en-US" sz="2400"/>
          </a:p>
          <a:p>
            <a:pPr algn="ctr"/>
            <a:endParaRPr lang="zh-CN" altLang="en-US" sz="2400"/>
          </a:p>
          <a:p>
            <a:pPr algn="ctr"/>
            <a:r>
              <a:rPr lang="zh-CN" altLang="en-US" sz="2400">
                <a:latin typeface="微软雅黑" panose="020B0503020204020204" charset="-122"/>
                <a:ea typeface="微软雅黑" panose="020B0503020204020204" charset="-122"/>
              </a:rPr>
              <a:t>●</a:t>
            </a:r>
            <a:r>
              <a:rPr lang="zh-CN" altLang="en-US" sz="2400"/>
              <a:t>影响项目发展的一些问题逐步显现</a:t>
            </a:r>
            <a:endParaRPr lang="zh-CN"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384040" cy="522605"/>
          </a:xfrm>
        </p:spPr>
        <p:txBody>
          <a:bodyPr>
            <a:normAutofit fontScale="90000"/>
          </a:bodyPr>
          <a:p>
            <a:r>
              <a:rPr lang="zh-CN" altLang="en-US" sz="3200"/>
              <a:t>项目长期发展面临的挑战</a:t>
            </a:r>
            <a:endParaRPr lang="zh-CN" altLang="en-US" sz="3200"/>
          </a:p>
        </p:txBody>
      </p:sp>
      <p:sp>
        <p:nvSpPr>
          <p:cNvPr id="3" name="上箭头 2"/>
          <p:cNvSpPr/>
          <p:nvPr/>
        </p:nvSpPr>
        <p:spPr>
          <a:xfrm>
            <a:off x="838200" y="4490720"/>
            <a:ext cx="2841625" cy="1223645"/>
          </a:xfrm>
          <a:prstGeom prst="upArrow">
            <a:avLst/>
          </a:prstGeom>
          <a:solidFill>
            <a:srgbClr val="00B0F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上箭头 6"/>
          <p:cNvSpPr/>
          <p:nvPr/>
        </p:nvSpPr>
        <p:spPr>
          <a:xfrm>
            <a:off x="1531620" y="2817495"/>
            <a:ext cx="2841625" cy="1223645"/>
          </a:xfrm>
          <a:prstGeom prst="upArrow">
            <a:avLst/>
          </a:prstGeom>
          <a:solidFill>
            <a:schemeClr val="accent3">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上箭头 7"/>
          <p:cNvSpPr/>
          <p:nvPr/>
        </p:nvSpPr>
        <p:spPr>
          <a:xfrm>
            <a:off x="2224405" y="1119505"/>
            <a:ext cx="2841625" cy="1223645"/>
          </a:xfrm>
          <a:prstGeom prst="upArrow">
            <a:avLst/>
          </a:prstGeom>
          <a:solidFill>
            <a:srgbClr val="00B0F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2964815" y="1437640"/>
            <a:ext cx="1524000" cy="829945"/>
          </a:xfrm>
          <a:prstGeom prst="rect">
            <a:avLst/>
          </a:prstGeom>
          <a:noFill/>
        </p:spPr>
        <p:txBody>
          <a:bodyPr wrap="square" rtlCol="0">
            <a:spAutoFit/>
          </a:bodyPr>
          <a:p>
            <a:r>
              <a:rPr lang="zh-CN" altLang="en-US" sz="2400">
                <a:solidFill>
                  <a:schemeClr val="bg1"/>
                </a:solidFill>
              </a:rPr>
              <a:t>项目监管</a:t>
            </a:r>
            <a:endParaRPr lang="zh-CN" altLang="en-US" sz="2400">
              <a:solidFill>
                <a:schemeClr val="bg1"/>
              </a:solidFill>
            </a:endParaRPr>
          </a:p>
          <a:p>
            <a:r>
              <a:rPr lang="zh-CN" altLang="en-US" sz="2400">
                <a:solidFill>
                  <a:schemeClr val="bg1"/>
                </a:solidFill>
              </a:rPr>
              <a:t>难度加大</a:t>
            </a:r>
            <a:endParaRPr lang="zh-CN" altLang="en-US" sz="2400">
              <a:solidFill>
                <a:schemeClr val="bg1"/>
              </a:solidFill>
            </a:endParaRPr>
          </a:p>
        </p:txBody>
      </p:sp>
      <p:sp>
        <p:nvSpPr>
          <p:cNvPr id="10" name="文本框 9"/>
          <p:cNvSpPr txBox="1"/>
          <p:nvPr/>
        </p:nvSpPr>
        <p:spPr>
          <a:xfrm>
            <a:off x="2224405" y="3211195"/>
            <a:ext cx="1524000" cy="829945"/>
          </a:xfrm>
          <a:prstGeom prst="rect">
            <a:avLst/>
          </a:prstGeom>
          <a:noFill/>
        </p:spPr>
        <p:txBody>
          <a:bodyPr wrap="square" rtlCol="0">
            <a:spAutoFit/>
          </a:bodyPr>
          <a:p>
            <a:pPr algn="ctr"/>
            <a:r>
              <a:rPr lang="zh-CN" altLang="en-US" sz="2400">
                <a:solidFill>
                  <a:schemeClr val="bg1"/>
                </a:solidFill>
              </a:rPr>
              <a:t>项目违规行为增多</a:t>
            </a:r>
            <a:endParaRPr lang="zh-CN" altLang="en-US" sz="2400">
              <a:solidFill>
                <a:schemeClr val="bg1"/>
              </a:solidFill>
            </a:endParaRPr>
          </a:p>
        </p:txBody>
      </p:sp>
      <p:sp>
        <p:nvSpPr>
          <p:cNvPr id="11" name="文本框 10"/>
          <p:cNvSpPr txBox="1"/>
          <p:nvPr/>
        </p:nvSpPr>
        <p:spPr>
          <a:xfrm>
            <a:off x="1531620" y="4909185"/>
            <a:ext cx="1524000" cy="829945"/>
          </a:xfrm>
          <a:prstGeom prst="rect">
            <a:avLst/>
          </a:prstGeom>
          <a:noFill/>
        </p:spPr>
        <p:txBody>
          <a:bodyPr wrap="square" rtlCol="0">
            <a:spAutoFit/>
          </a:bodyPr>
          <a:p>
            <a:pPr algn="ctr"/>
            <a:r>
              <a:rPr lang="zh-CN" altLang="en-US" sz="2400">
                <a:solidFill>
                  <a:schemeClr val="bg1"/>
                </a:solidFill>
              </a:rPr>
              <a:t>项目分级体系缺失</a:t>
            </a:r>
            <a:endParaRPr lang="zh-CN" altLang="en-US" sz="2400">
              <a:solidFill>
                <a:schemeClr val="bg1"/>
              </a:solidFill>
            </a:endParaRPr>
          </a:p>
        </p:txBody>
      </p:sp>
      <p:sp>
        <p:nvSpPr>
          <p:cNvPr id="12" name="文本框 11"/>
          <p:cNvSpPr txBox="1"/>
          <p:nvPr/>
        </p:nvSpPr>
        <p:spPr>
          <a:xfrm>
            <a:off x="4027170" y="4909185"/>
            <a:ext cx="6661785" cy="706755"/>
          </a:xfrm>
          <a:prstGeom prst="rect">
            <a:avLst/>
          </a:prstGeom>
          <a:noFill/>
        </p:spPr>
        <p:txBody>
          <a:bodyPr wrap="square" rtlCol="0">
            <a:spAutoFit/>
          </a:bodyPr>
          <a:p>
            <a:r>
              <a:rPr lang="zh-CN" altLang="en-US" sz="2000"/>
              <a:t>省级、高校层面缺少相应的管理机制，省级教育行政部门、</a:t>
            </a:r>
            <a:endParaRPr lang="zh-CN" altLang="en-US" sz="2000"/>
          </a:p>
          <a:p>
            <a:r>
              <a:rPr lang="zh-CN" altLang="en-US" sz="2000"/>
              <a:t>高校参与项目管理的动力不足</a:t>
            </a:r>
            <a:endParaRPr lang="zh-CN" altLang="en-US" sz="2000"/>
          </a:p>
        </p:txBody>
      </p:sp>
      <p:sp>
        <p:nvSpPr>
          <p:cNvPr id="13" name="文本框 12"/>
          <p:cNvSpPr txBox="1"/>
          <p:nvPr/>
        </p:nvSpPr>
        <p:spPr>
          <a:xfrm>
            <a:off x="4592955" y="3026410"/>
            <a:ext cx="6661785" cy="1014730"/>
          </a:xfrm>
          <a:prstGeom prst="rect">
            <a:avLst/>
          </a:prstGeom>
          <a:noFill/>
        </p:spPr>
        <p:txBody>
          <a:bodyPr wrap="square" rtlCol="0">
            <a:spAutoFit/>
          </a:bodyPr>
          <a:p>
            <a:r>
              <a:rPr lang="zh-CN" altLang="en-US" sz="2000"/>
              <a:t>由于项目在高等教育人才培养中的重要性日益提升，一些企业及不法中介机构以项目为“商机”，进行虚假立项，从中谋取利益，扰乱了项目秩序。</a:t>
            </a:r>
            <a:endParaRPr lang="zh-CN" altLang="en-US" sz="2000"/>
          </a:p>
        </p:txBody>
      </p:sp>
      <p:sp>
        <p:nvSpPr>
          <p:cNvPr id="14" name="文本框 13"/>
          <p:cNvSpPr txBox="1"/>
          <p:nvPr/>
        </p:nvSpPr>
        <p:spPr>
          <a:xfrm>
            <a:off x="5222240" y="1422400"/>
            <a:ext cx="6567170" cy="1069340"/>
          </a:xfrm>
          <a:prstGeom prst="rect">
            <a:avLst/>
          </a:prstGeom>
          <a:noFill/>
        </p:spPr>
        <p:txBody>
          <a:bodyPr wrap="square" rtlCol="0">
            <a:noAutofit/>
          </a:bodyPr>
          <a:p>
            <a:r>
              <a:rPr lang="zh-CN" altLang="en-US" sz="2000"/>
              <a:t>数量规模从最初的200多项每年，现已增加到3万多项每年，项目遴选、审核和监管工作耗费大量时间和人力成本。</a:t>
            </a:r>
            <a:endParaRPr lang="zh-CN" alt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3217545" cy="522605"/>
          </a:xfrm>
        </p:spPr>
        <p:txBody>
          <a:bodyPr>
            <a:normAutofit fontScale="90000"/>
          </a:bodyPr>
          <a:p>
            <a:r>
              <a:rPr lang="zh-CN" altLang="en-US" sz="3200"/>
              <a:t>二、</a:t>
            </a:r>
            <a:r>
              <a:rPr lang="zh-CN" altLang="en-US" sz="3200"/>
              <a:t>调整目标</a:t>
            </a:r>
            <a:endParaRPr lang="zh-CN" altLang="en-US" sz="3200"/>
          </a:p>
        </p:txBody>
      </p:sp>
      <p:sp>
        <p:nvSpPr>
          <p:cNvPr id="30" name="任意多边形: 形状 10"/>
          <p:cNvSpPr/>
          <p:nvPr>
            <p:custDataLst>
              <p:tags r:id="rId1"/>
            </p:custDataLst>
          </p:nvPr>
        </p:nvSpPr>
        <p:spPr>
          <a:xfrm>
            <a:off x="944245" y="1591310"/>
            <a:ext cx="2118090" cy="3675477"/>
          </a:xfrm>
          <a:custGeom>
            <a:avLst/>
            <a:gdLst>
              <a:gd name="connsiteX0" fmla="*/ 1708785 w 1708784"/>
              <a:gd name="connsiteY0" fmla="*/ 2771585 h 2957512"/>
              <a:gd name="connsiteX1" fmla="*/ 0 w 1708784"/>
              <a:gd name="connsiteY1" fmla="*/ 2957513 h 2957512"/>
              <a:gd name="connsiteX2" fmla="*/ 0 w 1708784"/>
              <a:gd name="connsiteY2" fmla="*/ 0 h 2957512"/>
              <a:gd name="connsiteX3" fmla="*/ 1708785 w 1708784"/>
              <a:gd name="connsiteY3" fmla="*/ 212503 h 2957512"/>
            </a:gdLst>
            <a:ahLst/>
            <a:cxnLst>
              <a:cxn ang="0">
                <a:pos x="connsiteX0" y="connsiteY0"/>
              </a:cxn>
              <a:cxn ang="0">
                <a:pos x="connsiteX1" y="connsiteY1"/>
              </a:cxn>
              <a:cxn ang="0">
                <a:pos x="connsiteX2" y="connsiteY2"/>
              </a:cxn>
              <a:cxn ang="0">
                <a:pos x="connsiteX3" y="connsiteY3"/>
              </a:cxn>
            </a:cxnLst>
            <a:rect l="l" t="t" r="r" b="b"/>
            <a:pathLst>
              <a:path w="1708784" h="2957512">
                <a:moveTo>
                  <a:pt x="1708785" y="2771585"/>
                </a:moveTo>
                <a:lnTo>
                  <a:pt x="0" y="2957513"/>
                </a:lnTo>
                <a:lnTo>
                  <a:pt x="0" y="0"/>
                </a:lnTo>
                <a:lnTo>
                  <a:pt x="1708785" y="212503"/>
                </a:lnTo>
                <a:close/>
              </a:path>
            </a:pathLst>
          </a:custGeom>
          <a:noFill/>
          <a:ln w="9525" cap="flat">
            <a:solidFill>
              <a:schemeClr val="accent1">
                <a:lumMod val="60000"/>
                <a:lumOff val="40000"/>
                <a:alpha val="80000"/>
              </a:schemeClr>
            </a:solidFill>
            <a:prstDash val="solid"/>
            <a:miter/>
          </a:ln>
        </p:spPr>
        <p:txBody>
          <a:bodyPr rtlCol="0" anchor="ctr"/>
          <a:p>
            <a:endParaRPr lang="zh-CN" altLang="en-US"/>
          </a:p>
        </p:txBody>
      </p:sp>
      <p:sp>
        <p:nvSpPr>
          <p:cNvPr id="32" name="任意多边形: 形状 30"/>
          <p:cNvSpPr/>
          <p:nvPr>
            <p:custDataLst>
              <p:tags r:id="rId2"/>
            </p:custDataLst>
          </p:nvPr>
        </p:nvSpPr>
        <p:spPr>
          <a:xfrm>
            <a:off x="1175385"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chemeClr val="bg2"/>
          </a:solidFill>
          <a:ln w="9525" cap="flat">
            <a:noFill/>
            <a:prstDash val="solid"/>
            <a:miter/>
          </a:ln>
          <a:effectLst>
            <a:outerShdw blurRad="152400" dist="38100" dir="8100000" algn="tr" rotWithShape="0">
              <a:schemeClr val="accent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3" name="任意多边形: 形状 11"/>
          <p:cNvSpPr/>
          <p:nvPr>
            <p:custDataLst>
              <p:tags r:id="rId3"/>
            </p:custDataLst>
          </p:nvPr>
        </p:nvSpPr>
        <p:spPr>
          <a:xfrm>
            <a:off x="1175385"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rgbClr val="FFFFFF">
              <a:alpha val="15000"/>
            </a:srgbClr>
          </a:soli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4" name="文本框 33"/>
          <p:cNvSpPr txBox="1"/>
          <p:nvPr>
            <p:custDataLst>
              <p:tags r:id="rId4"/>
            </p:custDataLst>
          </p:nvPr>
        </p:nvSpPr>
        <p:spPr>
          <a:xfrm>
            <a:off x="1463675" y="268478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构建“国家一省一校”三级实施体系。</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35" name="文本框 34"/>
          <p:cNvSpPr txBox="1"/>
          <p:nvPr>
            <p:custDataLst>
              <p:tags r:id="rId5"/>
            </p:custDataLst>
          </p:nvPr>
        </p:nvSpPr>
        <p:spPr>
          <a:xfrm>
            <a:off x="1487805" y="2198370"/>
            <a:ext cx="1456690" cy="337820"/>
          </a:xfrm>
          <a:prstGeom prst="rect">
            <a:avLst/>
          </a:prstGeom>
          <a:noFill/>
        </p:spPr>
        <p:txBody>
          <a:bodyPr wrap="square" lIns="0" tIns="0" rIns="0" bIns="0" rtlCol="0">
            <a:noAutofit/>
          </a:bodyPr>
          <a:p>
            <a:r>
              <a:rPr lang="zh-CN" altLang="en-US" b="1" dirty="0">
                <a:solidFill>
                  <a:schemeClr val="accent1"/>
                </a:solidFill>
              </a:rPr>
              <a:t>落实</a:t>
            </a:r>
            <a:r>
              <a:rPr lang="zh-CN" altLang="en-US" b="1" dirty="0">
                <a:solidFill>
                  <a:schemeClr val="accent1"/>
                </a:solidFill>
              </a:rPr>
              <a:t>三级体系</a:t>
            </a:r>
            <a:endParaRPr lang="zh-CN" altLang="en-US" b="1" dirty="0">
              <a:solidFill>
                <a:schemeClr val="accent1"/>
              </a:solidFill>
            </a:endParaRPr>
          </a:p>
        </p:txBody>
      </p:sp>
      <p:sp>
        <p:nvSpPr>
          <p:cNvPr id="36" name="文本框 35"/>
          <p:cNvSpPr txBox="1"/>
          <p:nvPr>
            <p:custDataLst>
              <p:tags r:id="rId6"/>
            </p:custDataLst>
          </p:nvPr>
        </p:nvSpPr>
        <p:spPr>
          <a:xfrm>
            <a:off x="1424940" y="425069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提升项目监管运行效率。</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37" name="任意多边形: 形状 8"/>
          <p:cNvSpPr/>
          <p:nvPr>
            <p:custDataLst>
              <p:tags r:id="rId7"/>
            </p:custDataLst>
          </p:nvPr>
        </p:nvSpPr>
        <p:spPr>
          <a:xfrm>
            <a:off x="3629025" y="1591310"/>
            <a:ext cx="2118090" cy="3675477"/>
          </a:xfrm>
          <a:custGeom>
            <a:avLst/>
            <a:gdLst>
              <a:gd name="connsiteX0" fmla="*/ 1708785 w 1708784"/>
              <a:gd name="connsiteY0" fmla="*/ 2771585 h 2957512"/>
              <a:gd name="connsiteX1" fmla="*/ 0 w 1708784"/>
              <a:gd name="connsiteY1" fmla="*/ 2957513 h 2957512"/>
              <a:gd name="connsiteX2" fmla="*/ 0 w 1708784"/>
              <a:gd name="connsiteY2" fmla="*/ 0 h 2957512"/>
              <a:gd name="connsiteX3" fmla="*/ 1708785 w 1708784"/>
              <a:gd name="connsiteY3" fmla="*/ 212503 h 2957512"/>
            </a:gdLst>
            <a:ahLst/>
            <a:cxnLst>
              <a:cxn ang="0">
                <a:pos x="connsiteX0" y="connsiteY0"/>
              </a:cxn>
              <a:cxn ang="0">
                <a:pos x="connsiteX1" y="connsiteY1"/>
              </a:cxn>
              <a:cxn ang="0">
                <a:pos x="connsiteX2" y="connsiteY2"/>
              </a:cxn>
              <a:cxn ang="0">
                <a:pos x="connsiteX3" y="connsiteY3"/>
              </a:cxn>
            </a:cxnLst>
            <a:rect l="l" t="t" r="r" b="b"/>
            <a:pathLst>
              <a:path w="1708784" h="2957512">
                <a:moveTo>
                  <a:pt x="1708785" y="2771585"/>
                </a:moveTo>
                <a:lnTo>
                  <a:pt x="0" y="2957513"/>
                </a:lnTo>
                <a:lnTo>
                  <a:pt x="0" y="0"/>
                </a:lnTo>
                <a:lnTo>
                  <a:pt x="1708785" y="212503"/>
                </a:lnTo>
                <a:close/>
              </a:path>
            </a:pathLst>
          </a:custGeom>
          <a:noFill/>
          <a:ln w="9525" cap="flat">
            <a:solidFill>
              <a:schemeClr val="accent1">
                <a:lumMod val="60000"/>
                <a:lumOff val="40000"/>
                <a:alpha val="80000"/>
              </a:schemeClr>
            </a:solidFill>
            <a:prstDash val="solid"/>
            <a:miter/>
          </a:ln>
        </p:spPr>
        <p:txBody>
          <a:bodyPr rtlCol="0" anchor="ctr"/>
          <a:p>
            <a:endParaRPr lang="zh-CN" altLang="en-US"/>
          </a:p>
        </p:txBody>
      </p:sp>
      <p:sp>
        <p:nvSpPr>
          <p:cNvPr id="38" name="任意多边形: 形状 12"/>
          <p:cNvSpPr/>
          <p:nvPr>
            <p:custDataLst>
              <p:tags r:id="rId8"/>
            </p:custDataLst>
          </p:nvPr>
        </p:nvSpPr>
        <p:spPr>
          <a:xfrm>
            <a:off x="3860165"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chemeClr val="bg2"/>
          </a:solidFill>
          <a:ln w="9525" cap="flat">
            <a:noFill/>
            <a:prstDash val="solid"/>
            <a:miter/>
          </a:ln>
          <a:effectLst>
            <a:outerShdw blurRad="152400" dist="38100" dir="8100000" algn="tr" rotWithShape="0">
              <a:schemeClr val="accent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39" name="任意多边形: 形状 9"/>
          <p:cNvSpPr/>
          <p:nvPr>
            <p:custDataLst>
              <p:tags r:id="rId9"/>
            </p:custDataLst>
          </p:nvPr>
        </p:nvSpPr>
        <p:spPr>
          <a:xfrm>
            <a:off x="3860165"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rgbClr val="FFFFFF">
              <a:alpha val="15000"/>
            </a:srgbClr>
          </a:soli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40" name="文本框 39"/>
          <p:cNvSpPr txBox="1"/>
          <p:nvPr>
            <p:custDataLst>
              <p:tags r:id="rId10"/>
            </p:custDataLst>
          </p:nvPr>
        </p:nvSpPr>
        <p:spPr>
          <a:xfrm>
            <a:off x="4091940" y="2684780"/>
            <a:ext cx="1556385" cy="744220"/>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“重立项”转变为“重成果、重转化、重</a:t>
            </a:r>
            <a:r>
              <a:rPr lang="zh-CN" altLang="en-US" sz="1200" kern="0" spc="0" dirty="0">
                <a:ln>
                  <a:noFill/>
                  <a:prstDash val="sysDot"/>
                </a:ln>
                <a:solidFill>
                  <a:schemeClr val="tx1">
                    <a:lumMod val="85000"/>
                    <a:lumOff val="15000"/>
                  </a:schemeClr>
                </a:solidFill>
                <a:latin typeface="+mn-ea"/>
                <a:ea typeface="+mn-ea"/>
                <a:sym typeface="+mn-ea"/>
              </a:rPr>
              <a:t>辐射”。</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41" name="文本框 40"/>
          <p:cNvSpPr txBox="1"/>
          <p:nvPr>
            <p:custDataLst>
              <p:tags r:id="rId11"/>
            </p:custDataLst>
          </p:nvPr>
        </p:nvSpPr>
        <p:spPr>
          <a:xfrm>
            <a:off x="4172585" y="2198370"/>
            <a:ext cx="1574165" cy="337820"/>
          </a:xfrm>
          <a:prstGeom prst="rect">
            <a:avLst/>
          </a:prstGeom>
          <a:noFill/>
        </p:spPr>
        <p:txBody>
          <a:bodyPr wrap="square" lIns="0" tIns="0" rIns="0" bIns="0" rtlCol="0">
            <a:noAutofit/>
          </a:bodyPr>
          <a:p>
            <a:r>
              <a:rPr lang="zh-CN" altLang="en-US" b="1" dirty="0">
                <a:solidFill>
                  <a:schemeClr val="accent1"/>
                </a:solidFill>
              </a:rPr>
              <a:t>注重成果</a:t>
            </a:r>
            <a:r>
              <a:rPr lang="zh-CN" altLang="en-US" b="1" dirty="0">
                <a:solidFill>
                  <a:schemeClr val="accent1"/>
                </a:solidFill>
              </a:rPr>
              <a:t>导向</a:t>
            </a:r>
            <a:endParaRPr lang="zh-CN" altLang="en-US" b="1" dirty="0">
              <a:solidFill>
                <a:schemeClr val="accent1"/>
              </a:solidFill>
            </a:endParaRPr>
          </a:p>
        </p:txBody>
      </p:sp>
      <p:sp>
        <p:nvSpPr>
          <p:cNvPr id="42" name="文本框 41"/>
          <p:cNvSpPr txBox="1"/>
          <p:nvPr>
            <p:custDataLst>
              <p:tags r:id="rId12"/>
            </p:custDataLst>
          </p:nvPr>
        </p:nvSpPr>
        <p:spPr>
          <a:xfrm>
            <a:off x="4110990" y="384683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产出更多有广泛影</a:t>
            </a:r>
            <a:r>
              <a:rPr lang="zh-CN" altLang="en-US" sz="1200" kern="0" spc="0" dirty="0">
                <a:ln>
                  <a:noFill/>
                  <a:prstDash val="sysDot"/>
                </a:ln>
                <a:solidFill>
                  <a:schemeClr val="tx1">
                    <a:lumMod val="85000"/>
                    <a:lumOff val="15000"/>
                  </a:schemeClr>
                </a:solidFill>
                <a:latin typeface="+mn-ea"/>
                <a:ea typeface="+mn-ea"/>
                <a:sym typeface="+mn-ea"/>
              </a:rPr>
              <a:t>响力的成果。</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43" name="任意多边形: 形状 54"/>
          <p:cNvSpPr/>
          <p:nvPr>
            <p:custDataLst>
              <p:tags r:id="rId13"/>
            </p:custDataLst>
          </p:nvPr>
        </p:nvSpPr>
        <p:spPr>
          <a:xfrm>
            <a:off x="6313805" y="1591310"/>
            <a:ext cx="2118090" cy="3675477"/>
          </a:xfrm>
          <a:custGeom>
            <a:avLst/>
            <a:gdLst>
              <a:gd name="connsiteX0" fmla="*/ 1708785 w 1708784"/>
              <a:gd name="connsiteY0" fmla="*/ 2771585 h 2957512"/>
              <a:gd name="connsiteX1" fmla="*/ 0 w 1708784"/>
              <a:gd name="connsiteY1" fmla="*/ 2957513 h 2957512"/>
              <a:gd name="connsiteX2" fmla="*/ 0 w 1708784"/>
              <a:gd name="connsiteY2" fmla="*/ 0 h 2957512"/>
              <a:gd name="connsiteX3" fmla="*/ 1708785 w 1708784"/>
              <a:gd name="connsiteY3" fmla="*/ 212503 h 2957512"/>
            </a:gdLst>
            <a:ahLst/>
            <a:cxnLst>
              <a:cxn ang="0">
                <a:pos x="connsiteX0" y="connsiteY0"/>
              </a:cxn>
              <a:cxn ang="0">
                <a:pos x="connsiteX1" y="connsiteY1"/>
              </a:cxn>
              <a:cxn ang="0">
                <a:pos x="connsiteX2" y="connsiteY2"/>
              </a:cxn>
              <a:cxn ang="0">
                <a:pos x="connsiteX3" y="connsiteY3"/>
              </a:cxn>
            </a:cxnLst>
            <a:rect l="l" t="t" r="r" b="b"/>
            <a:pathLst>
              <a:path w="1708784" h="2957512">
                <a:moveTo>
                  <a:pt x="1708785" y="2771585"/>
                </a:moveTo>
                <a:lnTo>
                  <a:pt x="0" y="2957513"/>
                </a:lnTo>
                <a:lnTo>
                  <a:pt x="0" y="0"/>
                </a:lnTo>
                <a:lnTo>
                  <a:pt x="1708785" y="212503"/>
                </a:lnTo>
                <a:close/>
              </a:path>
            </a:pathLst>
          </a:custGeom>
          <a:noFill/>
          <a:ln w="9525" cap="flat">
            <a:solidFill>
              <a:schemeClr val="accent1">
                <a:lumMod val="60000"/>
                <a:lumOff val="40000"/>
                <a:alpha val="80000"/>
              </a:schemeClr>
            </a:solidFill>
            <a:prstDash val="solid"/>
            <a:miter/>
          </a:ln>
        </p:spPr>
        <p:txBody>
          <a:bodyPr rtlCol="0" anchor="ctr"/>
          <a:p>
            <a:endParaRPr lang="zh-CN" altLang="en-US"/>
          </a:p>
        </p:txBody>
      </p:sp>
      <p:sp>
        <p:nvSpPr>
          <p:cNvPr id="44" name="任意多边形: 形状 56"/>
          <p:cNvSpPr/>
          <p:nvPr>
            <p:custDataLst>
              <p:tags r:id="rId14"/>
            </p:custDataLst>
          </p:nvPr>
        </p:nvSpPr>
        <p:spPr>
          <a:xfrm>
            <a:off x="6545580"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chemeClr val="bg2"/>
          </a:solidFill>
          <a:ln w="9525" cap="flat">
            <a:noFill/>
            <a:prstDash val="solid"/>
            <a:miter/>
          </a:ln>
          <a:effectLst>
            <a:outerShdw blurRad="152400" dist="38100" dir="8100000" algn="tr" rotWithShape="0">
              <a:schemeClr val="accent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45" name="任意多边形: 形状 55"/>
          <p:cNvSpPr/>
          <p:nvPr>
            <p:custDataLst>
              <p:tags r:id="rId15"/>
            </p:custDataLst>
          </p:nvPr>
        </p:nvSpPr>
        <p:spPr>
          <a:xfrm>
            <a:off x="6545580"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rgbClr val="FFFFFF">
              <a:alpha val="15000"/>
            </a:srgbClr>
          </a:soli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46" name="文本框 45"/>
          <p:cNvSpPr txBox="1"/>
          <p:nvPr>
            <p:custDataLst>
              <p:tags r:id="rId16"/>
            </p:custDataLst>
          </p:nvPr>
        </p:nvSpPr>
        <p:spPr>
          <a:xfrm>
            <a:off x="6883400" y="2684780"/>
            <a:ext cx="1434465" cy="327660"/>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多级、全方位监管。</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47" name="文本框 46"/>
          <p:cNvSpPr txBox="1"/>
          <p:nvPr>
            <p:custDataLst>
              <p:tags r:id="rId17"/>
            </p:custDataLst>
          </p:nvPr>
        </p:nvSpPr>
        <p:spPr>
          <a:xfrm>
            <a:off x="6880225" y="2198370"/>
            <a:ext cx="1466850" cy="337820"/>
          </a:xfrm>
          <a:prstGeom prst="rect">
            <a:avLst/>
          </a:prstGeom>
          <a:noFill/>
        </p:spPr>
        <p:txBody>
          <a:bodyPr wrap="square" lIns="0" tIns="0" rIns="0" bIns="0" rtlCol="0">
            <a:noAutofit/>
          </a:bodyPr>
          <a:p>
            <a:r>
              <a:rPr lang="zh-CN" altLang="en-US" b="1" dirty="0">
                <a:solidFill>
                  <a:schemeClr val="accent1"/>
                </a:solidFill>
              </a:rPr>
              <a:t>预防运行</a:t>
            </a:r>
            <a:r>
              <a:rPr lang="zh-CN" altLang="en-US" b="1" dirty="0">
                <a:solidFill>
                  <a:schemeClr val="accent1"/>
                </a:solidFill>
              </a:rPr>
              <a:t>风险</a:t>
            </a:r>
            <a:endParaRPr lang="zh-CN" altLang="en-US" b="1" dirty="0">
              <a:solidFill>
                <a:schemeClr val="accent1"/>
              </a:solidFill>
            </a:endParaRPr>
          </a:p>
        </p:txBody>
      </p:sp>
      <p:sp>
        <p:nvSpPr>
          <p:cNvPr id="61" name="任意多边形: 形状 60"/>
          <p:cNvSpPr/>
          <p:nvPr>
            <p:custDataLst>
              <p:tags r:id="rId18"/>
            </p:custDataLst>
          </p:nvPr>
        </p:nvSpPr>
        <p:spPr>
          <a:xfrm>
            <a:off x="8999220" y="1591310"/>
            <a:ext cx="2118090" cy="3675477"/>
          </a:xfrm>
          <a:custGeom>
            <a:avLst/>
            <a:gdLst>
              <a:gd name="connsiteX0" fmla="*/ 1708785 w 1708784"/>
              <a:gd name="connsiteY0" fmla="*/ 2771585 h 2957512"/>
              <a:gd name="connsiteX1" fmla="*/ 0 w 1708784"/>
              <a:gd name="connsiteY1" fmla="*/ 2957513 h 2957512"/>
              <a:gd name="connsiteX2" fmla="*/ 0 w 1708784"/>
              <a:gd name="connsiteY2" fmla="*/ 0 h 2957512"/>
              <a:gd name="connsiteX3" fmla="*/ 1708785 w 1708784"/>
              <a:gd name="connsiteY3" fmla="*/ 212503 h 2957512"/>
            </a:gdLst>
            <a:ahLst/>
            <a:cxnLst>
              <a:cxn ang="0">
                <a:pos x="connsiteX0" y="connsiteY0"/>
              </a:cxn>
              <a:cxn ang="0">
                <a:pos x="connsiteX1" y="connsiteY1"/>
              </a:cxn>
              <a:cxn ang="0">
                <a:pos x="connsiteX2" y="connsiteY2"/>
              </a:cxn>
              <a:cxn ang="0">
                <a:pos x="connsiteX3" y="connsiteY3"/>
              </a:cxn>
            </a:cxnLst>
            <a:rect l="l" t="t" r="r" b="b"/>
            <a:pathLst>
              <a:path w="1708784" h="2957512">
                <a:moveTo>
                  <a:pt x="1708785" y="2771585"/>
                </a:moveTo>
                <a:lnTo>
                  <a:pt x="0" y="2957513"/>
                </a:lnTo>
                <a:lnTo>
                  <a:pt x="0" y="0"/>
                </a:lnTo>
                <a:lnTo>
                  <a:pt x="1708785" y="212503"/>
                </a:lnTo>
                <a:close/>
              </a:path>
            </a:pathLst>
          </a:custGeom>
          <a:noFill/>
          <a:ln w="9525" cap="flat">
            <a:solidFill>
              <a:schemeClr val="accent1">
                <a:lumMod val="60000"/>
                <a:lumOff val="40000"/>
                <a:alpha val="80000"/>
              </a:schemeClr>
            </a:solidFill>
            <a:prstDash val="solid"/>
            <a:miter/>
          </a:ln>
        </p:spPr>
        <p:txBody>
          <a:bodyPr rtlCol="0" anchor="ctr"/>
          <a:p>
            <a:endParaRPr lang="zh-CN" altLang="en-US"/>
          </a:p>
        </p:txBody>
      </p:sp>
      <p:sp>
        <p:nvSpPr>
          <p:cNvPr id="63" name="任意多边形: 形状 62"/>
          <p:cNvSpPr/>
          <p:nvPr>
            <p:custDataLst>
              <p:tags r:id="rId19"/>
            </p:custDataLst>
          </p:nvPr>
        </p:nvSpPr>
        <p:spPr>
          <a:xfrm>
            <a:off x="9230360"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chemeClr val="bg2"/>
          </a:solidFill>
          <a:ln w="9525" cap="flat">
            <a:noFill/>
            <a:prstDash val="solid"/>
            <a:miter/>
          </a:ln>
          <a:effectLst>
            <a:outerShdw blurRad="152400" dist="38100" dir="8100000" algn="tr" rotWithShape="0">
              <a:schemeClr val="accent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62" name="任意多边形: 形状 61"/>
          <p:cNvSpPr/>
          <p:nvPr>
            <p:custDataLst>
              <p:tags r:id="rId20"/>
            </p:custDataLst>
          </p:nvPr>
        </p:nvSpPr>
        <p:spPr>
          <a:xfrm>
            <a:off x="9230360" y="1831340"/>
            <a:ext cx="2018916" cy="3196068"/>
          </a:xfrm>
          <a:custGeom>
            <a:avLst/>
            <a:gdLst>
              <a:gd name="connsiteX0" fmla="*/ 1628775 w 1628775"/>
              <a:gd name="connsiteY0" fmla="*/ 2409825 h 2571750"/>
              <a:gd name="connsiteX1" fmla="*/ 0 w 1628775"/>
              <a:gd name="connsiteY1" fmla="*/ 2571750 h 2571750"/>
              <a:gd name="connsiteX2" fmla="*/ 0 w 1628775"/>
              <a:gd name="connsiteY2" fmla="*/ 0 h 2571750"/>
              <a:gd name="connsiteX3" fmla="*/ 1628775 w 1628775"/>
              <a:gd name="connsiteY3" fmla="*/ 180975 h 2571750"/>
            </a:gdLst>
            <a:ahLst/>
            <a:cxnLst>
              <a:cxn ang="0">
                <a:pos x="connsiteX0" y="connsiteY0"/>
              </a:cxn>
              <a:cxn ang="0">
                <a:pos x="connsiteX1" y="connsiteY1"/>
              </a:cxn>
              <a:cxn ang="0">
                <a:pos x="connsiteX2" y="connsiteY2"/>
              </a:cxn>
              <a:cxn ang="0">
                <a:pos x="connsiteX3" y="connsiteY3"/>
              </a:cxn>
            </a:cxnLst>
            <a:rect l="l" t="t" r="r" b="b"/>
            <a:pathLst>
              <a:path w="1628775" h="2571750">
                <a:moveTo>
                  <a:pt x="1628775" y="2409825"/>
                </a:moveTo>
                <a:lnTo>
                  <a:pt x="0" y="2571750"/>
                </a:lnTo>
                <a:lnTo>
                  <a:pt x="0" y="0"/>
                </a:lnTo>
                <a:lnTo>
                  <a:pt x="1628775" y="180975"/>
                </a:lnTo>
                <a:close/>
              </a:path>
            </a:pathLst>
          </a:custGeom>
          <a:solidFill>
            <a:srgbClr val="FFFFFF">
              <a:alpha val="15000"/>
            </a:srgbClr>
          </a:soli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p>
        </p:txBody>
      </p:sp>
      <p:sp>
        <p:nvSpPr>
          <p:cNvPr id="64" name="文本框 63"/>
          <p:cNvSpPr txBox="1"/>
          <p:nvPr>
            <p:custDataLst>
              <p:tags r:id="rId21"/>
            </p:custDataLst>
          </p:nvPr>
        </p:nvSpPr>
        <p:spPr>
          <a:xfrm>
            <a:off x="9564370" y="268478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做实校级项目；</a:t>
            </a:r>
            <a:endParaRPr lang="zh-CN" altLang="en-US" sz="1200" kern="0" spc="0" dirty="0">
              <a:ln>
                <a:noFill/>
                <a:prstDash val="sysDot"/>
              </a:ln>
              <a:solidFill>
                <a:schemeClr val="tx1">
                  <a:lumMod val="85000"/>
                  <a:lumOff val="15000"/>
                </a:schemeClr>
              </a:solidFill>
              <a:latin typeface="+mn-ea"/>
              <a:ea typeface="+mn-ea"/>
              <a:sym typeface="+mn-ea"/>
            </a:endParaRPr>
          </a:p>
          <a:p>
            <a:pPr indent="0" algn="l">
              <a:lnSpc>
                <a:spcPct val="140000"/>
              </a:lnSpc>
              <a:buClr>
                <a:schemeClr val="accent1">
                  <a:lumMod val="60000"/>
                  <a:lumOff val="40000"/>
                </a:schemeClr>
              </a:buClr>
              <a:buSzPct val="75000"/>
              <a:buFont typeface="Wingdings" panose="05000000000000000000" pitchFamily="2" charset="2"/>
              <a:buNone/>
            </a:pPr>
            <a:r>
              <a:rPr lang="en-US" altLang="zh-CN" sz="1200" kern="0" spc="0" dirty="0">
                <a:ln>
                  <a:noFill/>
                  <a:prstDash val="sysDot"/>
                </a:ln>
                <a:solidFill>
                  <a:schemeClr val="tx1">
                    <a:lumMod val="85000"/>
                    <a:lumOff val="15000"/>
                  </a:schemeClr>
                </a:solidFill>
                <a:latin typeface="+mn-ea"/>
                <a:ea typeface="+mn-ea"/>
                <a:sym typeface="+mn-ea"/>
              </a:rPr>
              <a:t>    </a:t>
            </a:r>
            <a:r>
              <a:rPr lang="zh-CN" altLang="en-US" sz="1200" kern="0" spc="0" dirty="0">
                <a:ln>
                  <a:noFill/>
                  <a:prstDash val="sysDot"/>
                </a:ln>
                <a:solidFill>
                  <a:schemeClr val="tx1">
                    <a:lumMod val="85000"/>
                    <a:lumOff val="15000"/>
                  </a:schemeClr>
                </a:solidFill>
                <a:latin typeface="+mn-ea"/>
                <a:ea typeface="+mn-ea"/>
                <a:sym typeface="+mn-ea"/>
              </a:rPr>
              <a:t>做优省级</a:t>
            </a:r>
            <a:r>
              <a:rPr lang="zh-CN" altLang="en-US" sz="1200" kern="0" spc="0" dirty="0">
                <a:ln>
                  <a:noFill/>
                  <a:prstDash val="sysDot"/>
                </a:ln>
                <a:solidFill>
                  <a:schemeClr val="tx1">
                    <a:lumMod val="85000"/>
                    <a:lumOff val="15000"/>
                  </a:schemeClr>
                </a:solidFill>
                <a:latin typeface="+mn-ea"/>
                <a:ea typeface="+mn-ea"/>
                <a:sym typeface="+mn-ea"/>
              </a:rPr>
              <a:t>项目；</a:t>
            </a:r>
            <a:endParaRPr lang="zh-CN" altLang="en-US" sz="1200" kern="0" spc="0" dirty="0">
              <a:ln>
                <a:noFill/>
                <a:prstDash val="sysDot"/>
              </a:ln>
              <a:solidFill>
                <a:schemeClr val="tx1">
                  <a:lumMod val="85000"/>
                  <a:lumOff val="15000"/>
                </a:schemeClr>
              </a:solidFill>
              <a:latin typeface="+mn-ea"/>
              <a:ea typeface="+mn-ea"/>
              <a:sym typeface="+mn-ea"/>
            </a:endParaRPr>
          </a:p>
          <a:p>
            <a:pPr indent="0" algn="l">
              <a:lnSpc>
                <a:spcPct val="140000"/>
              </a:lnSpc>
              <a:buClr>
                <a:schemeClr val="accent1">
                  <a:lumMod val="60000"/>
                  <a:lumOff val="40000"/>
                </a:schemeClr>
              </a:buClr>
              <a:buSzPct val="75000"/>
              <a:buFont typeface="Wingdings" panose="05000000000000000000" pitchFamily="2" charset="2"/>
              <a:buNone/>
            </a:pPr>
            <a:r>
              <a:rPr lang="en-US" altLang="zh-CN" sz="1200" kern="0" spc="0" dirty="0">
                <a:ln>
                  <a:noFill/>
                  <a:prstDash val="sysDot"/>
                </a:ln>
                <a:solidFill>
                  <a:schemeClr val="tx1">
                    <a:lumMod val="85000"/>
                    <a:lumOff val="15000"/>
                  </a:schemeClr>
                </a:solidFill>
                <a:latin typeface="+mn-ea"/>
                <a:ea typeface="+mn-ea"/>
                <a:sym typeface="+mn-ea"/>
              </a:rPr>
              <a:t>    </a:t>
            </a:r>
            <a:r>
              <a:rPr lang="zh-CN" altLang="en-US" sz="1200" kern="0" spc="0" dirty="0">
                <a:ln>
                  <a:noFill/>
                  <a:prstDash val="sysDot"/>
                </a:ln>
                <a:solidFill>
                  <a:schemeClr val="tx1">
                    <a:lumMod val="85000"/>
                    <a:lumOff val="15000"/>
                  </a:schemeClr>
                </a:solidFill>
                <a:latin typeface="+mn-ea"/>
                <a:ea typeface="+mn-ea"/>
                <a:sym typeface="+mn-ea"/>
              </a:rPr>
              <a:t>做精国家级</a:t>
            </a:r>
            <a:r>
              <a:rPr lang="zh-CN" altLang="en-US" sz="1200" kern="0" spc="0" dirty="0">
                <a:ln>
                  <a:noFill/>
                  <a:prstDash val="sysDot"/>
                </a:ln>
                <a:solidFill>
                  <a:schemeClr val="tx1">
                    <a:lumMod val="85000"/>
                    <a:lumOff val="15000"/>
                  </a:schemeClr>
                </a:solidFill>
                <a:latin typeface="+mn-ea"/>
                <a:ea typeface="+mn-ea"/>
                <a:sym typeface="+mn-ea"/>
              </a:rPr>
              <a:t>项目。</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65" name="文本框 64"/>
          <p:cNvSpPr txBox="1"/>
          <p:nvPr>
            <p:custDataLst>
              <p:tags r:id="rId22"/>
            </p:custDataLst>
          </p:nvPr>
        </p:nvSpPr>
        <p:spPr>
          <a:xfrm>
            <a:off x="9564370" y="2198370"/>
            <a:ext cx="1552575" cy="337820"/>
          </a:xfrm>
          <a:prstGeom prst="rect">
            <a:avLst/>
          </a:prstGeom>
          <a:noFill/>
        </p:spPr>
        <p:txBody>
          <a:bodyPr wrap="square" lIns="0" tIns="0" rIns="0" bIns="0" rtlCol="0">
            <a:noAutofit/>
          </a:bodyPr>
          <a:p>
            <a:r>
              <a:rPr lang="zh-CN" altLang="en-US" b="1" dirty="0">
                <a:solidFill>
                  <a:schemeClr val="accent1"/>
                </a:solidFill>
              </a:rPr>
              <a:t>营造良好</a:t>
            </a:r>
            <a:r>
              <a:rPr lang="zh-CN" altLang="en-US" b="1" dirty="0">
                <a:solidFill>
                  <a:schemeClr val="accent1"/>
                </a:solidFill>
              </a:rPr>
              <a:t>生态</a:t>
            </a:r>
            <a:endParaRPr lang="zh-CN" altLang="en-US" b="1" dirty="0">
              <a:solidFill>
                <a:schemeClr val="accent1"/>
              </a:solidFill>
            </a:endParaRPr>
          </a:p>
        </p:txBody>
      </p:sp>
      <p:sp>
        <p:nvSpPr>
          <p:cNvPr id="66" name="文本框 65"/>
          <p:cNvSpPr txBox="1"/>
          <p:nvPr>
            <p:custDataLst>
              <p:tags r:id="rId23"/>
            </p:custDataLst>
          </p:nvPr>
        </p:nvSpPr>
        <p:spPr>
          <a:xfrm>
            <a:off x="9564370" y="425069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提升企业参与的</a:t>
            </a:r>
            <a:r>
              <a:rPr lang="zh-CN" altLang="en-US" sz="1200" kern="0" spc="0" dirty="0">
                <a:ln>
                  <a:noFill/>
                  <a:prstDash val="sysDot"/>
                </a:ln>
                <a:solidFill>
                  <a:schemeClr val="tx1">
                    <a:lumMod val="85000"/>
                    <a:lumOff val="15000"/>
                  </a:schemeClr>
                </a:solidFill>
                <a:latin typeface="+mn-ea"/>
                <a:ea typeface="+mn-ea"/>
                <a:sym typeface="+mn-ea"/>
              </a:rPr>
              <a:t>积极性。</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49" name="文本框 48"/>
          <p:cNvSpPr txBox="1"/>
          <p:nvPr>
            <p:custDataLst>
              <p:tags r:id="rId24"/>
            </p:custDataLst>
          </p:nvPr>
        </p:nvSpPr>
        <p:spPr>
          <a:xfrm>
            <a:off x="1425575" y="3300730"/>
            <a:ext cx="1637030" cy="615950"/>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发挥教育部、省级教育行政部门、高校各级能动性。</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50" name="文本框 49"/>
          <p:cNvSpPr txBox="1"/>
          <p:nvPr>
            <p:custDataLst>
              <p:tags r:id="rId25"/>
            </p:custDataLst>
          </p:nvPr>
        </p:nvSpPr>
        <p:spPr>
          <a:xfrm>
            <a:off x="6879590" y="4054475"/>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提高项目含金量、知名度和</a:t>
            </a:r>
            <a:r>
              <a:rPr lang="zh-CN" altLang="en-US" sz="1200" kern="0" spc="0" dirty="0">
                <a:ln>
                  <a:noFill/>
                  <a:prstDash val="sysDot"/>
                </a:ln>
                <a:solidFill>
                  <a:schemeClr val="tx1">
                    <a:lumMod val="85000"/>
                    <a:lumOff val="15000"/>
                  </a:schemeClr>
                </a:solidFill>
                <a:latin typeface="+mn-ea"/>
                <a:ea typeface="+mn-ea"/>
                <a:sym typeface="+mn-ea"/>
              </a:rPr>
              <a:t>认可度。</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52" name="文本框 51"/>
          <p:cNvSpPr txBox="1"/>
          <p:nvPr>
            <p:custDataLst>
              <p:tags r:id="rId26"/>
            </p:custDataLst>
          </p:nvPr>
        </p:nvSpPr>
        <p:spPr>
          <a:xfrm>
            <a:off x="6879590" y="3185160"/>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消除影响项目持续稳定运行的不利</a:t>
            </a:r>
            <a:r>
              <a:rPr lang="zh-CN" altLang="en-US" sz="1200" kern="0" spc="0" dirty="0">
                <a:ln>
                  <a:noFill/>
                  <a:prstDash val="sysDot"/>
                </a:ln>
                <a:solidFill>
                  <a:schemeClr val="tx1">
                    <a:lumMod val="85000"/>
                    <a:lumOff val="15000"/>
                  </a:schemeClr>
                </a:solidFill>
                <a:latin typeface="+mn-ea"/>
                <a:ea typeface="+mn-ea"/>
                <a:sym typeface="+mn-ea"/>
              </a:rPr>
              <a:t>因素。</a:t>
            </a:r>
            <a:endParaRPr lang="zh-CN" altLang="en-US" sz="1200" kern="0" spc="0" dirty="0">
              <a:ln>
                <a:noFill/>
                <a:prstDash val="sysDot"/>
              </a:ln>
              <a:solidFill>
                <a:schemeClr val="tx1">
                  <a:lumMod val="85000"/>
                  <a:lumOff val="15000"/>
                </a:schemeClr>
              </a:solidFill>
              <a:latin typeface="+mn-ea"/>
              <a:ea typeface="+mn-ea"/>
              <a:sym typeface="+mn-ea"/>
            </a:endParaRPr>
          </a:p>
        </p:txBody>
      </p:sp>
      <p:sp>
        <p:nvSpPr>
          <p:cNvPr id="53" name="文本框 52"/>
          <p:cNvSpPr txBox="1"/>
          <p:nvPr>
            <p:custDataLst>
              <p:tags r:id="rId27"/>
            </p:custDataLst>
          </p:nvPr>
        </p:nvSpPr>
        <p:spPr>
          <a:xfrm>
            <a:off x="9564370" y="3529965"/>
            <a:ext cx="1434465" cy="616092"/>
          </a:xfrm>
          <a:prstGeom prst="rect">
            <a:avLst/>
          </a:prstGeom>
          <a:noFill/>
        </p:spPr>
        <p:txBody>
          <a:bodyPr wrap="square" lIns="0" tIns="0" rIns="0" bIns="0" rtlCol="0">
            <a:noAutofit/>
          </a:bodyPr>
          <a:p>
            <a:pPr marL="171450" indent="-171450" algn="l">
              <a:lnSpc>
                <a:spcPct val="140000"/>
              </a:lnSpc>
              <a:buClr>
                <a:schemeClr val="accent1">
                  <a:lumMod val="60000"/>
                  <a:lumOff val="40000"/>
                </a:schemeClr>
              </a:buClr>
              <a:buSzPct val="75000"/>
              <a:buFont typeface="Wingdings" panose="05000000000000000000" pitchFamily="2" charset="2"/>
              <a:buChar char="n"/>
            </a:pPr>
            <a:r>
              <a:rPr lang="zh-CN" altLang="en-US" sz="1200" kern="0" spc="0" dirty="0">
                <a:ln>
                  <a:noFill/>
                  <a:prstDash val="sysDot"/>
                </a:ln>
                <a:solidFill>
                  <a:schemeClr val="tx1">
                    <a:lumMod val="85000"/>
                    <a:lumOff val="15000"/>
                  </a:schemeClr>
                </a:solidFill>
                <a:latin typeface="+mn-ea"/>
                <a:ea typeface="+mn-ea"/>
                <a:sym typeface="+mn-ea"/>
              </a:rPr>
              <a:t>以营造产教融合良好生态</a:t>
            </a:r>
            <a:r>
              <a:rPr lang="zh-CN" altLang="en-US" sz="1200" kern="0" spc="0" dirty="0">
                <a:ln>
                  <a:noFill/>
                  <a:prstDash val="sysDot"/>
                </a:ln>
                <a:solidFill>
                  <a:schemeClr val="tx1">
                    <a:lumMod val="85000"/>
                    <a:lumOff val="15000"/>
                  </a:schemeClr>
                </a:solidFill>
                <a:latin typeface="+mn-ea"/>
                <a:ea typeface="+mn-ea"/>
                <a:sym typeface="+mn-ea"/>
              </a:rPr>
              <a:t>为导向。</a:t>
            </a:r>
            <a:endParaRPr lang="zh-CN" altLang="en-US" sz="1200" kern="0" spc="0" dirty="0">
              <a:ln>
                <a:noFill/>
                <a:prstDash val="sysDot"/>
              </a:ln>
              <a:solidFill>
                <a:schemeClr val="tx1">
                  <a:lumMod val="85000"/>
                  <a:lumOff val="15000"/>
                </a:schemeClr>
              </a:solidFill>
              <a:latin typeface="+mn-ea"/>
              <a:ea typeface="+mn-ea"/>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3217545" cy="522605"/>
          </a:xfrm>
        </p:spPr>
        <p:txBody>
          <a:bodyPr>
            <a:normAutofit fontScale="90000"/>
          </a:bodyPr>
          <a:p>
            <a:r>
              <a:rPr lang="zh-CN" altLang="en-US" sz="3200"/>
              <a:t>调整</a:t>
            </a:r>
            <a:r>
              <a:rPr lang="zh-CN" altLang="en-US" sz="3200"/>
              <a:t>方案</a:t>
            </a:r>
            <a:endParaRPr lang="zh-CN" altLang="en-US" sz="3200"/>
          </a:p>
        </p:txBody>
      </p:sp>
      <p:sp>
        <p:nvSpPr>
          <p:cNvPr id="13" name="矩形 12"/>
          <p:cNvSpPr/>
          <p:nvPr>
            <p:custDataLst>
              <p:tags r:id="rId1"/>
            </p:custDataLst>
          </p:nvPr>
        </p:nvSpPr>
        <p:spPr>
          <a:xfrm>
            <a:off x="610235" y="4745990"/>
            <a:ext cx="1785620" cy="981710"/>
          </a:xfrm>
          <a:prstGeom prst="rect">
            <a:avLst/>
          </a:prstGeom>
          <a:noFill/>
        </p:spPr>
        <p:txBody>
          <a:bodyPr wrap="square" lIns="0" tIns="0" rIns="0" bIns="0" rtlCol="0" anchor="t" anchorCtr="0">
            <a:noAutofit/>
          </a:bodyPr>
          <a:lstStyle/>
          <a:p>
            <a:pPr algn="l">
              <a:lnSpc>
                <a:spcPct val="150000"/>
              </a:lnSpc>
              <a:spcBef>
                <a:spcPct val="0"/>
              </a:spcBef>
              <a:spcAft>
                <a:spcPct val="0"/>
              </a:spcAft>
            </a:pPr>
            <a:r>
              <a:rPr lang="zh-CN" altLang="en-US" sz="1600" dirty="0">
                <a:solidFill>
                  <a:schemeClr val="tx1">
                    <a:lumMod val="85000"/>
                    <a:lumOff val="15000"/>
                  </a:schemeClr>
                </a:solidFill>
                <a:latin typeface="+mn-ea"/>
                <a:cs typeface="+mn-ea"/>
              </a:rPr>
              <a:t>由高校审核确认项目是否立项，立项结果通过平台备案。</a:t>
            </a:r>
            <a:endParaRPr lang="zh-CN" altLang="en-US" sz="1600" dirty="0">
              <a:solidFill>
                <a:schemeClr val="tx1">
                  <a:lumMod val="85000"/>
                  <a:lumOff val="15000"/>
                </a:schemeClr>
              </a:solidFill>
              <a:latin typeface="+mn-ea"/>
              <a:cs typeface="+mn-ea"/>
            </a:endParaRPr>
          </a:p>
        </p:txBody>
      </p:sp>
      <p:sp>
        <p:nvSpPr>
          <p:cNvPr id="11" name="任意多边形 9"/>
          <p:cNvSpPr/>
          <p:nvPr>
            <p:custDataLst>
              <p:tags r:id="rId2"/>
            </p:custDataLst>
          </p:nvPr>
        </p:nvSpPr>
        <p:spPr>
          <a:xfrm>
            <a:off x="2916640" y="2323821"/>
            <a:ext cx="6267228" cy="3763222"/>
          </a:xfrm>
          <a:custGeom>
            <a:avLst/>
            <a:gdLst/>
            <a:ahLst/>
            <a:cxnLst>
              <a:cxn ang="3">
                <a:pos x="hc" y="t"/>
              </a:cxn>
              <a:cxn ang="cd2">
                <a:pos x="l" y="vc"/>
              </a:cxn>
              <a:cxn ang="cd4">
                <a:pos x="hc" y="b"/>
              </a:cxn>
              <a:cxn ang="0">
                <a:pos x="r" y="vc"/>
              </a:cxn>
            </a:cxnLst>
            <a:rect l="l" t="t" r="r" b="b"/>
            <a:pathLst>
              <a:path w="9271" h="5567">
                <a:moveTo>
                  <a:pt x="4636" y="0"/>
                </a:moveTo>
                <a:cubicBezTo>
                  <a:pt x="7196" y="0"/>
                  <a:pt x="9271" y="2075"/>
                  <a:pt x="9271" y="4636"/>
                </a:cubicBezTo>
                <a:cubicBezTo>
                  <a:pt x="9271" y="4936"/>
                  <a:pt x="9242" y="5229"/>
                  <a:pt x="9188" y="5513"/>
                </a:cubicBezTo>
                <a:lnTo>
                  <a:pt x="9177" y="5567"/>
                </a:lnTo>
                <a:lnTo>
                  <a:pt x="94" y="5567"/>
                </a:lnTo>
                <a:lnTo>
                  <a:pt x="83" y="5513"/>
                </a:lnTo>
                <a:cubicBezTo>
                  <a:pt x="29" y="5229"/>
                  <a:pt x="0" y="4936"/>
                  <a:pt x="0" y="4636"/>
                </a:cubicBezTo>
                <a:cubicBezTo>
                  <a:pt x="0" y="2075"/>
                  <a:pt x="2075" y="0"/>
                  <a:pt x="4636" y="0"/>
                </a:cubicBezTo>
                <a:close/>
              </a:path>
            </a:pathLst>
          </a:custGeom>
          <a:noFill/>
          <a:ln w="19050" cap="rnd">
            <a:solidFill>
              <a:schemeClr val="accent1">
                <a:alpha val="70000"/>
              </a:schemeClr>
            </a:solidFill>
            <a:prstDash val="sysDash"/>
          </a:ln>
          <a:effectLst>
            <a:outerShdw blurRad="215900" dist="76200" dir="540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ea"/>
            </a:endParaRPr>
          </a:p>
        </p:txBody>
      </p:sp>
      <p:sp>
        <p:nvSpPr>
          <p:cNvPr id="18" name="任意多边形 16"/>
          <p:cNvSpPr/>
          <p:nvPr>
            <p:custDataLst>
              <p:tags r:id="rId3"/>
            </p:custDataLst>
          </p:nvPr>
        </p:nvSpPr>
        <p:spPr>
          <a:xfrm>
            <a:off x="4625821" y="4373053"/>
            <a:ext cx="2848865" cy="1710556"/>
          </a:xfrm>
          <a:custGeom>
            <a:avLst/>
            <a:gdLst/>
            <a:ahLst/>
            <a:cxnLst>
              <a:cxn ang="3">
                <a:pos x="hc" y="t"/>
              </a:cxn>
              <a:cxn ang="cd2">
                <a:pos x="l" y="vc"/>
              </a:cxn>
              <a:cxn ang="cd4">
                <a:pos x="hc" y="b"/>
              </a:cxn>
              <a:cxn ang="0">
                <a:pos x="r" y="vc"/>
              </a:cxn>
            </a:cxnLst>
            <a:rect l="l" t="t" r="r" b="b"/>
            <a:pathLst>
              <a:path w="9271" h="5567">
                <a:moveTo>
                  <a:pt x="4636" y="0"/>
                </a:moveTo>
                <a:cubicBezTo>
                  <a:pt x="7196" y="0"/>
                  <a:pt x="9271" y="2075"/>
                  <a:pt x="9271" y="4636"/>
                </a:cubicBezTo>
                <a:cubicBezTo>
                  <a:pt x="9271" y="4936"/>
                  <a:pt x="9242" y="5229"/>
                  <a:pt x="9188" y="5513"/>
                </a:cubicBezTo>
                <a:lnTo>
                  <a:pt x="9177" y="5567"/>
                </a:lnTo>
                <a:lnTo>
                  <a:pt x="94" y="5567"/>
                </a:lnTo>
                <a:lnTo>
                  <a:pt x="83" y="5513"/>
                </a:lnTo>
                <a:cubicBezTo>
                  <a:pt x="29" y="5229"/>
                  <a:pt x="0" y="4936"/>
                  <a:pt x="0" y="4636"/>
                </a:cubicBezTo>
                <a:cubicBezTo>
                  <a:pt x="0" y="2075"/>
                  <a:pt x="2075" y="0"/>
                  <a:pt x="4636" y="0"/>
                </a:cubicBezTo>
                <a:close/>
              </a:path>
            </a:pathLst>
          </a:cu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chemeClr val="accent1">
                    <a:lumMod val="5000"/>
                    <a:lumOff val="95000"/>
                  </a:schemeClr>
                </a:gs>
                <a:gs pos="0">
                  <a:schemeClr val="accent1">
                    <a:lumMod val="45000"/>
                    <a:lumOff val="55000"/>
                  </a:schemeClr>
                </a:gs>
                <a:gs pos="100000">
                  <a:schemeClr val="bg1"/>
                </a:gs>
                <a:gs pos="71000">
                  <a:schemeClr val="accent1">
                    <a:lumMod val="30000"/>
                    <a:lumOff val="7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2400" b="1" dirty="0">
                <a:solidFill>
                  <a:srgbClr val="FFFFFF"/>
                </a:solidFill>
                <a:latin typeface="+mn-ea"/>
                <a:cs typeface="+mn-ea"/>
                <a:sym typeface="+mn-ea"/>
              </a:rPr>
              <a:t>做实</a:t>
            </a:r>
            <a:r>
              <a:rPr lang="zh-CN" altLang="en-US" sz="2400" b="1" dirty="0">
                <a:solidFill>
                  <a:srgbClr val="FFFFFF"/>
                </a:solidFill>
                <a:latin typeface="+mn-ea"/>
                <a:cs typeface="+mn-ea"/>
                <a:sym typeface="+mn-ea"/>
              </a:rPr>
              <a:t>校级项目</a:t>
            </a:r>
            <a:endParaRPr lang="zh-CN" altLang="en-US" sz="2400" b="1" dirty="0">
              <a:solidFill>
                <a:srgbClr val="FFFFFF"/>
              </a:solidFill>
              <a:latin typeface="+mn-ea"/>
              <a:cs typeface="+mn-ea"/>
              <a:sym typeface="+mn-ea"/>
            </a:endParaRPr>
          </a:p>
        </p:txBody>
      </p:sp>
      <p:cxnSp>
        <p:nvCxnSpPr>
          <p:cNvPr id="19" name="直接连接符 18"/>
          <p:cNvCxnSpPr/>
          <p:nvPr>
            <p:custDataLst>
              <p:tags r:id="rId4"/>
            </p:custDataLst>
          </p:nvPr>
        </p:nvCxnSpPr>
        <p:spPr>
          <a:xfrm>
            <a:off x="1241120" y="6087730"/>
            <a:ext cx="9617582" cy="0"/>
          </a:xfrm>
          <a:prstGeom prst="line">
            <a:avLst/>
          </a:prstGeom>
          <a:ln w="19050">
            <a:solidFill>
              <a:schemeClr val="accent1">
                <a:alpha val="15000"/>
              </a:schemeClr>
            </a:solidFill>
          </a:ln>
          <a:effectLst>
            <a:outerShdw blurRad="114300" dist="38100" dir="5400000" algn="t" rotWithShape="0">
              <a:schemeClr val="tx1">
                <a:alpha val="9000"/>
              </a:schemeClr>
            </a:outerShdw>
          </a:effectLst>
        </p:spPr>
        <p:style>
          <a:lnRef idx="1">
            <a:schemeClr val="accent1"/>
          </a:lnRef>
          <a:fillRef idx="0">
            <a:schemeClr val="accent1"/>
          </a:fillRef>
          <a:effectRef idx="0">
            <a:schemeClr val="accent1"/>
          </a:effectRef>
          <a:fontRef idx="minor">
            <a:schemeClr val="tx1"/>
          </a:fontRef>
        </p:style>
      </p:cxnSp>
      <p:sp>
        <p:nvSpPr>
          <p:cNvPr id="59" name="椭圆 58"/>
          <p:cNvSpPr/>
          <p:nvPr>
            <p:custDataLst>
              <p:tags r:id="rId5"/>
            </p:custDataLst>
          </p:nvPr>
        </p:nvSpPr>
        <p:spPr>
          <a:xfrm>
            <a:off x="3438737" y="2745621"/>
            <a:ext cx="808564" cy="807877"/>
          </a:xfrm>
          <a:prstGeom prst="ellipse">
            <a:avLst/>
          </a:prstGeom>
          <a:noFill/>
          <a:ln>
            <a:gradFill>
              <a:gsLst>
                <a:gs pos="37000">
                  <a:schemeClr val="accent1"/>
                </a:gs>
                <a:gs pos="0">
                  <a:schemeClr val="accent1">
                    <a:lumMod val="45000"/>
                    <a:lumOff val="55000"/>
                  </a:schemeClr>
                </a:gs>
                <a:gs pos="100000">
                  <a:schemeClr val="accent1"/>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8" name="椭圆 57"/>
          <p:cNvSpPr/>
          <p:nvPr>
            <p:custDataLst>
              <p:tags r:id="rId6"/>
            </p:custDataLst>
          </p:nvPr>
        </p:nvSpPr>
        <p:spPr>
          <a:xfrm>
            <a:off x="3530104" y="2836301"/>
            <a:ext cx="626517" cy="627204"/>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3" name="椭圆 2"/>
          <p:cNvSpPr/>
          <p:nvPr>
            <p:custDataLst>
              <p:tags r:id="rId7"/>
            </p:custDataLst>
          </p:nvPr>
        </p:nvSpPr>
        <p:spPr>
          <a:xfrm>
            <a:off x="7819546" y="2745621"/>
            <a:ext cx="808564" cy="807877"/>
          </a:xfrm>
          <a:prstGeom prst="ellipse">
            <a:avLst/>
          </a:prstGeom>
          <a:noFill/>
          <a:ln>
            <a:gradFill>
              <a:gsLst>
                <a:gs pos="37000">
                  <a:schemeClr val="accent1"/>
                </a:gs>
                <a:gs pos="0">
                  <a:schemeClr val="accent1">
                    <a:lumMod val="45000"/>
                    <a:lumOff val="55000"/>
                  </a:schemeClr>
                </a:gs>
                <a:gs pos="100000">
                  <a:schemeClr val="accent1"/>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4" name="椭圆 3"/>
          <p:cNvSpPr/>
          <p:nvPr>
            <p:custDataLst>
              <p:tags r:id="rId8"/>
            </p:custDataLst>
          </p:nvPr>
        </p:nvSpPr>
        <p:spPr>
          <a:xfrm>
            <a:off x="7910913" y="2836301"/>
            <a:ext cx="626517" cy="627204"/>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8" name="椭圆 7"/>
          <p:cNvSpPr/>
          <p:nvPr>
            <p:custDataLst>
              <p:tags r:id="rId9"/>
            </p:custDataLst>
          </p:nvPr>
        </p:nvSpPr>
        <p:spPr>
          <a:xfrm>
            <a:off x="5644598" y="1994076"/>
            <a:ext cx="808564" cy="807877"/>
          </a:xfrm>
          <a:prstGeom prst="ellipse">
            <a:avLst/>
          </a:prstGeom>
          <a:noFill/>
          <a:ln>
            <a:gradFill>
              <a:gsLst>
                <a:gs pos="37000">
                  <a:schemeClr val="accent1"/>
                </a:gs>
                <a:gs pos="0">
                  <a:schemeClr val="accent1">
                    <a:lumMod val="45000"/>
                    <a:lumOff val="55000"/>
                  </a:schemeClr>
                </a:gs>
                <a:gs pos="100000">
                  <a:schemeClr val="accent1"/>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9" name="椭圆 8"/>
          <p:cNvSpPr/>
          <p:nvPr>
            <p:custDataLst>
              <p:tags r:id="rId10"/>
            </p:custDataLst>
          </p:nvPr>
        </p:nvSpPr>
        <p:spPr>
          <a:xfrm>
            <a:off x="5735278" y="2084756"/>
            <a:ext cx="626517" cy="627204"/>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 name="椭圆 4"/>
          <p:cNvSpPr/>
          <p:nvPr>
            <p:custDataLst>
              <p:tags r:id="rId11"/>
            </p:custDataLst>
          </p:nvPr>
        </p:nvSpPr>
        <p:spPr>
          <a:xfrm>
            <a:off x="2476979" y="4577083"/>
            <a:ext cx="808564" cy="807877"/>
          </a:xfrm>
          <a:prstGeom prst="ellipse">
            <a:avLst/>
          </a:prstGeom>
          <a:noFill/>
          <a:ln>
            <a:gradFill>
              <a:gsLst>
                <a:gs pos="37000">
                  <a:schemeClr val="accent1"/>
                </a:gs>
                <a:gs pos="0">
                  <a:schemeClr val="accent1">
                    <a:lumMod val="45000"/>
                    <a:lumOff val="55000"/>
                  </a:schemeClr>
                </a:gs>
                <a:gs pos="100000">
                  <a:schemeClr val="accent1"/>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60" name="椭圆 59"/>
          <p:cNvSpPr/>
          <p:nvPr>
            <p:custDataLst>
              <p:tags r:id="rId12"/>
            </p:custDataLst>
          </p:nvPr>
        </p:nvSpPr>
        <p:spPr>
          <a:xfrm>
            <a:off x="2568346" y="4667763"/>
            <a:ext cx="626517" cy="627204"/>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24" name="椭圆 23"/>
          <p:cNvSpPr/>
          <p:nvPr>
            <p:custDataLst>
              <p:tags r:id="rId13"/>
            </p:custDataLst>
          </p:nvPr>
        </p:nvSpPr>
        <p:spPr>
          <a:xfrm>
            <a:off x="8799852" y="4577083"/>
            <a:ext cx="808564" cy="807877"/>
          </a:xfrm>
          <a:prstGeom prst="ellipse">
            <a:avLst/>
          </a:prstGeom>
          <a:noFill/>
          <a:ln>
            <a:gradFill>
              <a:gsLst>
                <a:gs pos="37000">
                  <a:schemeClr val="accent1"/>
                </a:gs>
                <a:gs pos="0">
                  <a:schemeClr val="accent1">
                    <a:lumMod val="45000"/>
                    <a:lumOff val="55000"/>
                  </a:schemeClr>
                </a:gs>
                <a:gs pos="100000">
                  <a:schemeClr val="accent1"/>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25" name="椭圆 24"/>
          <p:cNvSpPr/>
          <p:nvPr>
            <p:custDataLst>
              <p:tags r:id="rId14"/>
            </p:custDataLst>
          </p:nvPr>
        </p:nvSpPr>
        <p:spPr>
          <a:xfrm>
            <a:off x="8891219" y="4667763"/>
            <a:ext cx="626517" cy="627204"/>
          </a:xfrm>
          <a:prstGeom prst="ellipse">
            <a:avLst/>
          </a:prstGeom>
          <a:gradFill>
            <a:gsLst>
              <a:gs pos="44000">
                <a:schemeClr val="accent1"/>
              </a:gs>
              <a:gs pos="0">
                <a:schemeClr val="accent1">
                  <a:lumMod val="40000"/>
                  <a:lumOff val="60000"/>
                </a:schemeClr>
              </a:gs>
              <a:gs pos="66000">
                <a:schemeClr val="accent1"/>
              </a:gs>
              <a:gs pos="100000">
                <a:schemeClr val="accent1"/>
              </a:gs>
            </a:gsLst>
            <a:path path="circle">
              <a:fillToRect r="100000" b="100000"/>
            </a:path>
            <a:tileRect l="-100000" t="-10000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cxnSp>
        <p:nvCxnSpPr>
          <p:cNvPr id="21" name="直接连接符 20"/>
          <p:cNvCxnSpPr/>
          <p:nvPr>
            <p:custDataLst>
              <p:tags r:id="rId15"/>
            </p:custDataLst>
          </p:nvPr>
        </p:nvCxnSpPr>
        <p:spPr>
          <a:xfrm>
            <a:off x="5270886" y="5728445"/>
            <a:ext cx="1558048" cy="0"/>
          </a:xfrm>
          <a:prstGeom prst="line">
            <a:avLst/>
          </a:prstGeom>
          <a:ln cap="flat">
            <a:gradFill>
              <a:gsLst>
                <a:gs pos="0">
                  <a:srgbClr val="AFC6FF">
                    <a:alpha val="0"/>
                  </a:srgbClr>
                </a:gs>
                <a:gs pos="100000">
                  <a:srgbClr val="376FFF">
                    <a:alpha val="0"/>
                  </a:srgbClr>
                </a:gs>
                <a:gs pos="50000">
                  <a:srgbClr val="FFFFFF"/>
                </a:gs>
              </a:gsLst>
              <a:lin ang="10800000" scaled="1"/>
            </a:gradFill>
            <a:headEnd type="none"/>
          </a:ln>
        </p:spPr>
        <p:style>
          <a:lnRef idx="1">
            <a:schemeClr val="accent1"/>
          </a:lnRef>
          <a:fillRef idx="0">
            <a:schemeClr val="accent1"/>
          </a:fillRef>
          <a:effectRef idx="0">
            <a:schemeClr val="accent1"/>
          </a:effectRef>
          <a:fontRef idx="minor">
            <a:schemeClr val="tx1"/>
          </a:fontRef>
        </p:style>
      </p:cxnSp>
      <p:sp>
        <p:nvSpPr>
          <p:cNvPr id="6" name="任意多边形: 形状 29"/>
          <p:cNvSpPr/>
          <p:nvPr>
            <p:custDataLst>
              <p:tags r:id="rId16"/>
            </p:custDataLst>
          </p:nvPr>
        </p:nvSpPr>
        <p:spPr>
          <a:xfrm>
            <a:off x="3767796" y="3350155"/>
            <a:ext cx="4564229" cy="2739637"/>
          </a:xfrm>
          <a:custGeom>
            <a:avLst/>
            <a:gdLst>
              <a:gd name="connsiteX0" fmla="*/ 2108242 w 4218940"/>
              <a:gd name="connsiteY0" fmla="*/ 471170 h 2532380"/>
              <a:gd name="connsiteX1" fmla="*/ 399590 w 4218940"/>
              <a:gd name="connsiteY1" fmla="*/ 2180269 h 2532380"/>
              <a:gd name="connsiteX2" fmla="*/ 430181 w 4218940"/>
              <a:gd name="connsiteY2" fmla="*/ 2503583 h 2532380"/>
              <a:gd name="connsiteX3" fmla="*/ 434235 w 4218940"/>
              <a:gd name="connsiteY3" fmla="*/ 2523490 h 2532380"/>
              <a:gd name="connsiteX4" fmla="*/ 3781880 w 4218940"/>
              <a:gd name="connsiteY4" fmla="*/ 2523490 h 2532380"/>
              <a:gd name="connsiteX5" fmla="*/ 3785935 w 4218940"/>
              <a:gd name="connsiteY5" fmla="*/ 2503583 h 2532380"/>
              <a:gd name="connsiteX6" fmla="*/ 3816525 w 4218940"/>
              <a:gd name="connsiteY6" fmla="*/ 2180269 h 2532380"/>
              <a:gd name="connsiteX7" fmla="*/ 2108242 w 4218940"/>
              <a:gd name="connsiteY7" fmla="*/ 471170 h 2532380"/>
              <a:gd name="connsiteX8" fmla="*/ 2109698 w 4218940"/>
              <a:gd name="connsiteY8" fmla="*/ 0 h 2532380"/>
              <a:gd name="connsiteX9" fmla="*/ 4218940 w 4218940"/>
              <a:gd name="connsiteY9" fmla="*/ 2108876 h 2532380"/>
              <a:gd name="connsiteX10" fmla="*/ 4181169 w 4218940"/>
              <a:gd name="connsiteY10" fmla="*/ 2507816 h 2532380"/>
              <a:gd name="connsiteX11" fmla="*/ 4176164 w 4218940"/>
              <a:gd name="connsiteY11" fmla="*/ 2532380 h 2532380"/>
              <a:gd name="connsiteX12" fmla="*/ 42777 w 4218940"/>
              <a:gd name="connsiteY12" fmla="*/ 2532380 h 2532380"/>
              <a:gd name="connsiteX13" fmla="*/ 37771 w 4218940"/>
              <a:gd name="connsiteY13" fmla="*/ 2507816 h 2532380"/>
              <a:gd name="connsiteX14" fmla="*/ 0 w 4218940"/>
              <a:gd name="connsiteY14" fmla="*/ 2108876 h 2532380"/>
              <a:gd name="connsiteX15" fmla="*/ 2109698 w 4218940"/>
              <a:gd name="connsiteY15" fmla="*/ 0 h 253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8940" h="2532380">
                <a:moveTo>
                  <a:pt x="2108242" y="471170"/>
                </a:moveTo>
                <a:cubicBezTo>
                  <a:pt x="1164356" y="471170"/>
                  <a:pt x="399590" y="1236136"/>
                  <a:pt x="399590" y="2180269"/>
                </a:cubicBezTo>
                <a:cubicBezTo>
                  <a:pt x="399590" y="2290867"/>
                  <a:pt x="410279" y="2398884"/>
                  <a:pt x="430181" y="2503583"/>
                </a:cubicBezTo>
                <a:lnTo>
                  <a:pt x="434235" y="2523490"/>
                </a:lnTo>
                <a:lnTo>
                  <a:pt x="3781880" y="2523490"/>
                </a:lnTo>
                <a:lnTo>
                  <a:pt x="3785935" y="2503583"/>
                </a:lnTo>
                <a:cubicBezTo>
                  <a:pt x="3805837" y="2398884"/>
                  <a:pt x="3816525" y="2290867"/>
                  <a:pt x="3816525" y="2180269"/>
                </a:cubicBezTo>
                <a:cubicBezTo>
                  <a:pt x="3816525" y="1236136"/>
                  <a:pt x="3051760" y="471170"/>
                  <a:pt x="2108242" y="471170"/>
                </a:cubicBezTo>
                <a:close/>
                <a:moveTo>
                  <a:pt x="2109698" y="0"/>
                </a:moveTo>
                <a:cubicBezTo>
                  <a:pt x="3274673" y="0"/>
                  <a:pt x="4218940" y="943900"/>
                  <a:pt x="4218940" y="2108876"/>
                </a:cubicBezTo>
                <a:cubicBezTo>
                  <a:pt x="4218940" y="2245344"/>
                  <a:pt x="4205743" y="2378627"/>
                  <a:pt x="4181169" y="2507816"/>
                </a:cubicBezTo>
                <a:lnTo>
                  <a:pt x="4176164" y="2532380"/>
                </a:lnTo>
                <a:lnTo>
                  <a:pt x="42777" y="2532380"/>
                </a:lnTo>
                <a:lnTo>
                  <a:pt x="37771" y="2507816"/>
                </a:lnTo>
                <a:cubicBezTo>
                  <a:pt x="13197" y="2378627"/>
                  <a:pt x="0" y="2245344"/>
                  <a:pt x="0" y="2108876"/>
                </a:cubicBezTo>
                <a:cubicBezTo>
                  <a:pt x="0" y="943900"/>
                  <a:pt x="944267" y="0"/>
                  <a:pt x="2109698" y="0"/>
                </a:cubicBezTo>
                <a:close/>
              </a:path>
            </a:pathLst>
          </a:custGeom>
          <a:solidFill>
            <a:schemeClr val="accent1">
              <a:lumMod val="20000"/>
              <a:lumOff val="80000"/>
              <a:alpha val="35000"/>
            </a:schemeClr>
          </a:solidFill>
          <a:ln w="3175">
            <a:gradFill>
              <a:gsLst>
                <a:gs pos="37000">
                  <a:schemeClr val="accent1">
                    <a:lumMod val="5000"/>
                    <a:lumOff val="95000"/>
                  </a:schemeClr>
                </a:gs>
                <a:gs pos="0">
                  <a:schemeClr val="accent1">
                    <a:lumMod val="51000"/>
                    <a:lumOff val="49000"/>
                  </a:schemeClr>
                </a:gs>
                <a:gs pos="100000">
                  <a:schemeClr val="bg1"/>
                </a:gs>
                <a:gs pos="71000">
                  <a:schemeClr val="accent1">
                    <a:lumMod val="30000"/>
                    <a:lumOff val="7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1" name="任意多边形 15"/>
          <p:cNvSpPr/>
          <p:nvPr>
            <p:custDataLst>
              <p:tags r:id="rId17"/>
            </p:custDataLst>
          </p:nvPr>
        </p:nvSpPr>
        <p:spPr>
          <a:xfrm>
            <a:off x="4204022" y="3863321"/>
            <a:ext cx="3696586" cy="2220287"/>
          </a:xfrm>
          <a:custGeom>
            <a:avLst/>
            <a:gdLst/>
            <a:ahLst/>
            <a:cxnLst>
              <a:cxn ang="3">
                <a:pos x="hc" y="t"/>
              </a:cxn>
              <a:cxn ang="cd2">
                <a:pos x="l" y="vc"/>
              </a:cxn>
              <a:cxn ang="cd4">
                <a:pos x="hc" y="b"/>
              </a:cxn>
              <a:cxn ang="0">
                <a:pos x="r" y="vc"/>
              </a:cxn>
            </a:cxnLst>
            <a:rect l="l" t="t" r="r" b="b"/>
            <a:pathLst>
              <a:path w="9271" h="5567">
                <a:moveTo>
                  <a:pt x="4636" y="0"/>
                </a:moveTo>
                <a:cubicBezTo>
                  <a:pt x="7196" y="0"/>
                  <a:pt x="9271" y="2075"/>
                  <a:pt x="9271" y="4636"/>
                </a:cubicBezTo>
                <a:cubicBezTo>
                  <a:pt x="9271" y="4936"/>
                  <a:pt x="9242" y="5229"/>
                  <a:pt x="9188" y="5513"/>
                </a:cubicBezTo>
                <a:lnTo>
                  <a:pt x="9177" y="5567"/>
                </a:lnTo>
                <a:lnTo>
                  <a:pt x="94" y="5567"/>
                </a:lnTo>
                <a:lnTo>
                  <a:pt x="83" y="5513"/>
                </a:lnTo>
                <a:cubicBezTo>
                  <a:pt x="29" y="5229"/>
                  <a:pt x="0" y="4936"/>
                  <a:pt x="0" y="4636"/>
                </a:cubicBezTo>
                <a:cubicBezTo>
                  <a:pt x="0" y="2075"/>
                  <a:pt x="2075" y="0"/>
                  <a:pt x="4636" y="0"/>
                </a:cubicBezTo>
                <a:close/>
              </a:path>
            </a:pathLst>
          </a:custGeom>
          <a:noFill/>
          <a:ln w="3175">
            <a:gradFill>
              <a:gsLst>
                <a:gs pos="37000">
                  <a:schemeClr val="accent1">
                    <a:lumMod val="5000"/>
                    <a:lumOff val="95000"/>
                  </a:schemeClr>
                </a:gs>
                <a:gs pos="0">
                  <a:schemeClr val="accent1">
                    <a:lumMod val="51000"/>
                    <a:lumOff val="49000"/>
                  </a:schemeClr>
                </a:gs>
                <a:gs pos="100000">
                  <a:schemeClr val="bg1"/>
                </a:gs>
                <a:gs pos="71000">
                  <a:schemeClr val="accent1">
                    <a:lumMod val="30000"/>
                    <a:lumOff val="7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pic>
        <p:nvPicPr>
          <p:cNvPr id="29" name="图片 5" descr="343435383036303b343532343134393bcdb7c4d4b7e7b1a9"/>
          <p:cNvPicPr>
            <a:picLocks noChangeAspect="1"/>
          </p:cNvPicPr>
          <p:nvPr>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2725662" y="4825766"/>
            <a:ext cx="311571" cy="311571"/>
          </a:xfrm>
          <a:prstGeom prst="rect">
            <a:avLst/>
          </a:prstGeom>
        </p:spPr>
      </p:pic>
      <p:pic>
        <p:nvPicPr>
          <p:cNvPr id="7" name="图片 18" descr="343435383036303b343532343136323bcfeec4bfc9fac3fcd6dcc6da"/>
          <p:cNvPicPr>
            <a:picLocks noChangeAspect="1"/>
          </p:cNvPicPr>
          <p:nvPr>
            <p:custDataLst>
              <p:tags r:id="rId21"/>
            </p:custDataLst>
          </p:nvPr>
        </p:nvPicPr>
        <p:blipFill>
          <a:blip r:embed="rId22">
            <a:extLst>
              <a:ext uri="{96DAC541-7B7A-43D3-8B79-37D633B846F1}">
                <asvg:svgBlip xmlns:asvg="http://schemas.microsoft.com/office/drawing/2016/SVG/main" r:embed="rId23"/>
              </a:ext>
            </a:extLst>
          </a:blip>
          <a:stretch>
            <a:fillRect/>
          </a:stretch>
        </p:blipFill>
        <p:spPr>
          <a:xfrm>
            <a:off x="3678490" y="2985373"/>
            <a:ext cx="311571" cy="311571"/>
          </a:xfrm>
          <a:prstGeom prst="rect">
            <a:avLst/>
          </a:prstGeom>
        </p:spPr>
      </p:pic>
      <p:pic>
        <p:nvPicPr>
          <p:cNvPr id="10" name="图片 12" descr="343439383331313b343532303032383bbfcdbba7b9dcc0ed"/>
          <p:cNvPicPr>
            <a:picLocks noChangeAspect="1"/>
          </p:cNvPicPr>
          <p:nvPr>
            <p:custDataLst>
              <p:tags r:id="rId24"/>
            </p:custDataLst>
          </p:nvPr>
        </p:nvPicPr>
        <p:blipFill>
          <a:blip r:embed="rId25">
            <a:extLst>
              <a:ext uri="{96DAC541-7B7A-43D3-8B79-37D633B846F1}">
                <asvg:svgBlip xmlns:asvg="http://schemas.microsoft.com/office/drawing/2016/SVG/main" r:embed="rId26"/>
              </a:ext>
            </a:extLst>
          </a:blip>
          <a:stretch>
            <a:fillRect/>
          </a:stretch>
        </p:blipFill>
        <p:spPr>
          <a:xfrm>
            <a:off x="5901525" y="2251002"/>
            <a:ext cx="311571" cy="311571"/>
          </a:xfrm>
          <a:prstGeom prst="rect">
            <a:avLst/>
          </a:prstGeom>
        </p:spPr>
      </p:pic>
      <p:pic>
        <p:nvPicPr>
          <p:cNvPr id="12" name="图片 8" descr="343439383331313b343532303032343bb7a2b2bcb9dcc0ed"/>
          <p:cNvPicPr>
            <a:picLocks noChangeAspect="1"/>
          </p:cNvPicPr>
          <p:nvPr>
            <p:custDataLst>
              <p:tags r:id="rId27"/>
            </p:custDataLst>
          </p:nvPr>
        </p:nvPicPr>
        <p:blipFill>
          <a:blip r:embed="rId28">
            <a:extLst>
              <a:ext uri="{96DAC541-7B7A-43D3-8B79-37D633B846F1}">
                <asvg:svgBlip xmlns:asvg="http://schemas.microsoft.com/office/drawing/2016/SVG/main" r:embed="rId29"/>
              </a:ext>
            </a:extLst>
          </a:blip>
          <a:stretch>
            <a:fillRect/>
          </a:stretch>
        </p:blipFill>
        <p:spPr>
          <a:xfrm>
            <a:off x="8068229" y="2994304"/>
            <a:ext cx="311571" cy="311571"/>
          </a:xfrm>
          <a:prstGeom prst="rect">
            <a:avLst/>
          </a:prstGeom>
        </p:spPr>
      </p:pic>
      <p:pic>
        <p:nvPicPr>
          <p:cNvPr id="14" name="图片 11" descr="343435383038363b343532323339353bb6d4bbb0b9b5cda8"/>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tretch>
            <a:fillRect/>
          </a:stretch>
        </p:blipFill>
        <p:spPr>
          <a:xfrm>
            <a:off x="9078762" y="4855306"/>
            <a:ext cx="311571" cy="311571"/>
          </a:xfrm>
          <a:prstGeom prst="rect">
            <a:avLst/>
          </a:prstGeom>
        </p:spPr>
      </p:pic>
      <p:sp>
        <p:nvSpPr>
          <p:cNvPr id="17" name="文本框 16"/>
          <p:cNvSpPr txBox="1"/>
          <p:nvPr/>
        </p:nvSpPr>
        <p:spPr>
          <a:xfrm>
            <a:off x="838200" y="4372610"/>
            <a:ext cx="1295400" cy="373380"/>
          </a:xfrm>
          <a:prstGeom prst="rect">
            <a:avLst/>
          </a:prstGeom>
          <a:noFill/>
        </p:spPr>
        <p:txBody>
          <a:bodyPr wrap="square" rtlCol="0">
            <a:noAutofit/>
          </a:bodyPr>
          <a:p>
            <a:r>
              <a:rPr lang="zh-CN" altLang="en-US" sz="2000" b="1"/>
              <a:t>立项审核</a:t>
            </a:r>
            <a:endParaRPr lang="zh-CN" altLang="en-US" sz="2000" b="1"/>
          </a:p>
        </p:txBody>
      </p:sp>
      <p:sp>
        <p:nvSpPr>
          <p:cNvPr id="23" name="矩形 22"/>
          <p:cNvSpPr/>
          <p:nvPr>
            <p:custDataLst>
              <p:tags r:id="rId33"/>
            </p:custDataLst>
          </p:nvPr>
        </p:nvSpPr>
        <p:spPr>
          <a:xfrm>
            <a:off x="1192530" y="2469515"/>
            <a:ext cx="2078355" cy="1228725"/>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600" dirty="0">
                <a:solidFill>
                  <a:schemeClr val="tx1">
                    <a:lumMod val="85000"/>
                    <a:lumOff val="15000"/>
                  </a:schemeClr>
                </a:solidFill>
                <a:latin typeface="+mn-ea"/>
                <a:cs typeface="+mn-ea"/>
              </a:rPr>
              <a:t>高校立项的项目可进入实施阶段，教育部不再发布项目立项</a:t>
            </a:r>
            <a:r>
              <a:rPr lang="zh-CN" altLang="en-US" sz="1600" dirty="0">
                <a:solidFill>
                  <a:schemeClr val="tx1">
                    <a:lumMod val="85000"/>
                    <a:lumOff val="15000"/>
                  </a:schemeClr>
                </a:solidFill>
                <a:latin typeface="+mn-ea"/>
                <a:cs typeface="+mn-ea"/>
              </a:rPr>
              <a:t>通知。</a:t>
            </a:r>
            <a:endParaRPr lang="zh-CN" altLang="en-US" sz="1600" dirty="0">
              <a:solidFill>
                <a:schemeClr val="tx1">
                  <a:lumMod val="85000"/>
                  <a:lumOff val="15000"/>
                </a:schemeClr>
              </a:solidFill>
              <a:latin typeface="+mn-ea"/>
              <a:cs typeface="+mn-ea"/>
            </a:endParaRPr>
          </a:p>
        </p:txBody>
      </p:sp>
      <p:sp>
        <p:nvSpPr>
          <p:cNvPr id="26" name="文本框 25"/>
          <p:cNvSpPr txBox="1"/>
          <p:nvPr/>
        </p:nvSpPr>
        <p:spPr>
          <a:xfrm>
            <a:off x="1583690" y="2084705"/>
            <a:ext cx="1295400" cy="373380"/>
          </a:xfrm>
          <a:prstGeom prst="rect">
            <a:avLst/>
          </a:prstGeom>
          <a:noFill/>
        </p:spPr>
        <p:txBody>
          <a:bodyPr wrap="square" rtlCol="0">
            <a:noAutofit/>
          </a:bodyPr>
          <a:p>
            <a:r>
              <a:rPr lang="zh-CN" altLang="en-US" sz="2000" b="1"/>
              <a:t>立项</a:t>
            </a:r>
            <a:r>
              <a:rPr lang="zh-CN" altLang="en-US" sz="2000" b="1"/>
              <a:t>发布</a:t>
            </a:r>
            <a:endParaRPr lang="zh-CN" altLang="en-US" sz="2000" b="1"/>
          </a:p>
        </p:txBody>
      </p:sp>
      <p:sp>
        <p:nvSpPr>
          <p:cNvPr id="27" name="矩形 26"/>
          <p:cNvSpPr/>
          <p:nvPr>
            <p:custDataLst>
              <p:tags r:id="rId34"/>
            </p:custDataLst>
          </p:nvPr>
        </p:nvSpPr>
        <p:spPr>
          <a:xfrm>
            <a:off x="5009515" y="1042670"/>
            <a:ext cx="2078355" cy="836930"/>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600" dirty="0">
                <a:solidFill>
                  <a:schemeClr val="tx1">
                    <a:lumMod val="85000"/>
                    <a:lumOff val="15000"/>
                  </a:schemeClr>
                </a:solidFill>
                <a:latin typeface="+mn-ea"/>
                <a:cs typeface="+mn-ea"/>
              </a:rPr>
              <a:t>高校制定校级项目管理办法。</a:t>
            </a:r>
            <a:endParaRPr lang="zh-CN" altLang="en-US" sz="1600" dirty="0">
              <a:solidFill>
                <a:schemeClr val="tx1">
                  <a:lumMod val="85000"/>
                  <a:lumOff val="15000"/>
                </a:schemeClr>
              </a:solidFill>
              <a:latin typeface="+mn-ea"/>
              <a:cs typeface="+mn-ea"/>
            </a:endParaRPr>
          </a:p>
        </p:txBody>
      </p:sp>
      <p:sp>
        <p:nvSpPr>
          <p:cNvPr id="28" name="文本框 27"/>
          <p:cNvSpPr txBox="1"/>
          <p:nvPr/>
        </p:nvSpPr>
        <p:spPr>
          <a:xfrm>
            <a:off x="5400675" y="657860"/>
            <a:ext cx="1295400" cy="373380"/>
          </a:xfrm>
          <a:prstGeom prst="rect">
            <a:avLst/>
          </a:prstGeom>
          <a:noFill/>
        </p:spPr>
        <p:txBody>
          <a:bodyPr wrap="square" rtlCol="0">
            <a:noAutofit/>
          </a:bodyPr>
          <a:p>
            <a:r>
              <a:rPr lang="zh-CN" altLang="en-US" sz="2000" b="1"/>
              <a:t>过程</a:t>
            </a:r>
            <a:r>
              <a:rPr lang="zh-CN" altLang="en-US" sz="2000" b="1"/>
              <a:t>管理</a:t>
            </a:r>
            <a:endParaRPr lang="zh-CN" altLang="en-US" sz="2000" b="1"/>
          </a:p>
        </p:txBody>
      </p:sp>
      <p:sp>
        <p:nvSpPr>
          <p:cNvPr id="48" name="矩形 47"/>
          <p:cNvSpPr/>
          <p:nvPr>
            <p:custDataLst>
              <p:tags r:id="rId35"/>
            </p:custDataLst>
          </p:nvPr>
        </p:nvSpPr>
        <p:spPr>
          <a:xfrm>
            <a:off x="8844280" y="2562860"/>
            <a:ext cx="2238375" cy="900430"/>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600" dirty="0">
                <a:solidFill>
                  <a:schemeClr val="tx1">
                    <a:lumMod val="85000"/>
                    <a:lumOff val="15000"/>
                  </a:schemeClr>
                </a:solidFill>
                <a:latin typeface="+mn-ea"/>
                <a:cs typeface="+mn-ea"/>
              </a:rPr>
              <a:t>高校组织结题验收，验收结论反馈在项目平台中。</a:t>
            </a:r>
            <a:endParaRPr lang="zh-CN" altLang="en-US" sz="1600" dirty="0">
              <a:solidFill>
                <a:schemeClr val="tx1">
                  <a:lumMod val="85000"/>
                  <a:lumOff val="15000"/>
                </a:schemeClr>
              </a:solidFill>
              <a:latin typeface="+mn-ea"/>
              <a:cs typeface="+mn-ea"/>
            </a:endParaRPr>
          </a:p>
        </p:txBody>
      </p:sp>
      <p:sp>
        <p:nvSpPr>
          <p:cNvPr id="51" name="文本框 50"/>
          <p:cNvSpPr txBox="1"/>
          <p:nvPr/>
        </p:nvSpPr>
        <p:spPr>
          <a:xfrm>
            <a:off x="9235440" y="2096135"/>
            <a:ext cx="1295400" cy="373380"/>
          </a:xfrm>
          <a:prstGeom prst="rect">
            <a:avLst/>
          </a:prstGeom>
          <a:noFill/>
        </p:spPr>
        <p:txBody>
          <a:bodyPr wrap="square" rtlCol="0">
            <a:noAutofit/>
          </a:bodyPr>
          <a:p>
            <a:r>
              <a:rPr lang="zh-CN" altLang="en-US" sz="2000" b="1"/>
              <a:t>项目</a:t>
            </a:r>
            <a:r>
              <a:rPr lang="zh-CN" altLang="en-US" sz="2000" b="1"/>
              <a:t>结题</a:t>
            </a:r>
            <a:endParaRPr lang="zh-CN" altLang="en-US" sz="2000" b="1"/>
          </a:p>
        </p:txBody>
      </p:sp>
      <p:sp>
        <p:nvSpPr>
          <p:cNvPr id="54" name="矩形 53"/>
          <p:cNvSpPr/>
          <p:nvPr>
            <p:custDataLst>
              <p:tags r:id="rId36"/>
            </p:custDataLst>
          </p:nvPr>
        </p:nvSpPr>
        <p:spPr>
          <a:xfrm>
            <a:off x="9709150" y="4588510"/>
            <a:ext cx="2308860" cy="1479550"/>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600" dirty="0">
                <a:solidFill>
                  <a:schemeClr val="tx1">
                    <a:lumMod val="85000"/>
                    <a:lumOff val="15000"/>
                  </a:schemeClr>
                </a:solidFill>
                <a:latin typeface="+mn-ea"/>
                <a:cs typeface="+mn-ea"/>
              </a:rPr>
              <a:t>按照一定比例推荐已结题的优秀项目参与省级产学合作协同育人项目的评</a:t>
            </a:r>
            <a:r>
              <a:rPr lang="zh-CN" altLang="en-US" sz="1600" dirty="0">
                <a:solidFill>
                  <a:schemeClr val="tx1">
                    <a:lumMod val="85000"/>
                    <a:lumOff val="15000"/>
                  </a:schemeClr>
                </a:solidFill>
                <a:latin typeface="+mn-ea"/>
                <a:cs typeface="+mn-ea"/>
              </a:rPr>
              <a:t>选。</a:t>
            </a:r>
            <a:endParaRPr lang="zh-CN" altLang="en-US" sz="1600" dirty="0">
              <a:solidFill>
                <a:schemeClr val="tx1">
                  <a:lumMod val="85000"/>
                  <a:lumOff val="15000"/>
                </a:schemeClr>
              </a:solidFill>
              <a:latin typeface="+mn-ea"/>
              <a:cs typeface="+mn-ea"/>
            </a:endParaRPr>
          </a:p>
          <a:p>
            <a:pPr algn="l">
              <a:lnSpc>
                <a:spcPct val="150000"/>
              </a:lnSpc>
              <a:spcBef>
                <a:spcPct val="0"/>
              </a:spcBef>
              <a:spcAft>
                <a:spcPct val="0"/>
              </a:spcAft>
            </a:pPr>
            <a:endParaRPr lang="zh-CN" altLang="en-US" sz="1600" dirty="0">
              <a:solidFill>
                <a:schemeClr val="tx1">
                  <a:lumMod val="85000"/>
                  <a:lumOff val="15000"/>
                </a:schemeClr>
              </a:solidFill>
              <a:latin typeface="+mn-ea"/>
              <a:cs typeface="+mn-ea"/>
            </a:endParaRPr>
          </a:p>
        </p:txBody>
      </p:sp>
      <p:sp>
        <p:nvSpPr>
          <p:cNvPr id="55" name="文本框 54"/>
          <p:cNvSpPr txBox="1"/>
          <p:nvPr/>
        </p:nvSpPr>
        <p:spPr>
          <a:xfrm>
            <a:off x="10076180" y="4203700"/>
            <a:ext cx="1814830" cy="373380"/>
          </a:xfrm>
          <a:prstGeom prst="rect">
            <a:avLst/>
          </a:prstGeom>
          <a:noFill/>
        </p:spPr>
        <p:txBody>
          <a:bodyPr wrap="square" rtlCol="0">
            <a:noAutofit/>
          </a:bodyPr>
          <a:p>
            <a:r>
              <a:rPr lang="zh-CN" altLang="en-US" sz="2000" b="1"/>
              <a:t>优秀项目</a:t>
            </a:r>
            <a:r>
              <a:rPr lang="zh-CN" altLang="en-US" sz="2000" b="1"/>
              <a:t>推荐</a:t>
            </a:r>
            <a:endParaRPr lang="zh-CN" altLang="en-US" sz="20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3217545" cy="522605"/>
          </a:xfrm>
        </p:spPr>
        <p:txBody>
          <a:bodyPr>
            <a:normAutofit fontScale="90000"/>
          </a:bodyPr>
          <a:p>
            <a:r>
              <a:rPr lang="zh-CN" altLang="en-US" sz="3200"/>
              <a:t>调整</a:t>
            </a:r>
            <a:r>
              <a:rPr lang="zh-CN" altLang="en-US" sz="3200"/>
              <a:t>方案</a:t>
            </a:r>
            <a:endParaRPr lang="zh-CN" altLang="en-US" sz="3200"/>
          </a:p>
        </p:txBody>
      </p:sp>
      <p:sp>
        <p:nvSpPr>
          <p:cNvPr id="52" name="椭圆 51"/>
          <p:cNvSpPr/>
          <p:nvPr>
            <p:custDataLst>
              <p:tags r:id="rId1"/>
            </p:custDataLst>
          </p:nvPr>
        </p:nvSpPr>
        <p:spPr>
          <a:xfrm>
            <a:off x="4085258" y="1870961"/>
            <a:ext cx="3584652" cy="3585365"/>
          </a:xfrm>
          <a:prstGeom prst="ellipse">
            <a:avLst/>
          </a:prstGeom>
          <a:noFill/>
          <a:ln>
            <a:solidFill>
              <a:schemeClr val="tx1">
                <a:lumMod val="65000"/>
                <a:lumOff val="35000"/>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0"/>
              </a:spcBef>
              <a:spcAft>
                <a:spcPct val="0"/>
              </a:spcAft>
            </a:pPr>
            <a:r>
              <a:rPr lang="zh-CN" altLang="en-US" sz="2400" b="1" dirty="0">
                <a:solidFill>
                  <a:schemeClr val="accent1"/>
                </a:solidFill>
                <a:latin typeface="+mn-ea"/>
                <a:cs typeface="+mn-ea"/>
                <a:sym typeface="+mn-ea"/>
              </a:rPr>
              <a:t>做优</a:t>
            </a:r>
            <a:r>
              <a:rPr lang="zh-CN" altLang="en-US" sz="2400" b="1" dirty="0">
                <a:solidFill>
                  <a:schemeClr val="accent1"/>
                </a:solidFill>
                <a:latin typeface="+mn-ea"/>
                <a:cs typeface="+mn-ea"/>
                <a:sym typeface="+mn-ea"/>
              </a:rPr>
              <a:t>省级项目</a:t>
            </a:r>
            <a:endParaRPr lang="zh-CN" altLang="en-US" sz="2400" b="1" dirty="0">
              <a:solidFill>
                <a:schemeClr val="accent1"/>
              </a:solidFill>
              <a:latin typeface="+mn-ea"/>
              <a:cs typeface="+mn-ea"/>
              <a:sym typeface="+mn-ea"/>
            </a:endParaRPr>
          </a:p>
          <a:p>
            <a:pPr algn="ctr">
              <a:spcBef>
                <a:spcPct val="0"/>
              </a:spcBef>
              <a:spcAft>
                <a:spcPct val="0"/>
              </a:spcAft>
            </a:pPr>
            <a:r>
              <a:rPr lang="zh-CN" altLang="en-US" sz="2400" b="1" dirty="0">
                <a:solidFill>
                  <a:schemeClr val="accent1"/>
                </a:solidFill>
                <a:latin typeface="+mn-ea"/>
                <a:cs typeface="+mn-ea"/>
                <a:sym typeface="+mn-ea"/>
              </a:rPr>
              <a:t>做精国家级</a:t>
            </a:r>
            <a:r>
              <a:rPr lang="zh-CN" altLang="en-US" sz="2400" b="1" dirty="0">
                <a:solidFill>
                  <a:schemeClr val="accent1"/>
                </a:solidFill>
                <a:latin typeface="+mn-ea"/>
                <a:cs typeface="+mn-ea"/>
                <a:sym typeface="+mn-ea"/>
              </a:rPr>
              <a:t>项目</a:t>
            </a:r>
            <a:endParaRPr lang="zh-CN" altLang="en-US" sz="2400" b="1" dirty="0">
              <a:solidFill>
                <a:schemeClr val="accent1"/>
              </a:solidFill>
              <a:latin typeface="+mn-ea"/>
              <a:cs typeface="+mn-ea"/>
              <a:sym typeface="+mn-ea"/>
            </a:endParaRPr>
          </a:p>
        </p:txBody>
      </p:sp>
      <p:sp>
        <p:nvSpPr>
          <p:cNvPr id="53" name="任意多边形: 形状 55"/>
          <p:cNvSpPr/>
          <p:nvPr>
            <p:custDataLst>
              <p:tags r:id="rId2"/>
            </p:custDataLst>
          </p:nvPr>
        </p:nvSpPr>
        <p:spPr>
          <a:xfrm>
            <a:off x="6823276" y="5051538"/>
            <a:ext cx="171037" cy="171037"/>
          </a:xfrm>
          <a:custGeom>
            <a:avLst/>
            <a:gdLst>
              <a:gd name="connsiteX0" fmla="*/ 0 w 1236142"/>
              <a:gd name="connsiteY0" fmla="*/ 618071 h 1236142"/>
              <a:gd name="connsiteX1" fmla="*/ 618071 w 1236142"/>
              <a:gd name="connsiteY1" fmla="*/ 0 h 1236142"/>
              <a:gd name="connsiteX2" fmla="*/ 1236142 w 1236142"/>
              <a:gd name="connsiteY2" fmla="*/ 618071 h 1236142"/>
              <a:gd name="connsiteX3" fmla="*/ 618071 w 1236142"/>
              <a:gd name="connsiteY3" fmla="*/ 1236142 h 1236142"/>
              <a:gd name="connsiteX4" fmla="*/ 0 w 1236142"/>
              <a:gd name="connsiteY4" fmla="*/ 618071 h 123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42" h="1236142">
                <a:moveTo>
                  <a:pt x="0" y="618071"/>
                </a:moveTo>
                <a:cubicBezTo>
                  <a:pt x="0" y="276720"/>
                  <a:pt x="276720" y="0"/>
                  <a:pt x="618071" y="0"/>
                </a:cubicBezTo>
                <a:cubicBezTo>
                  <a:pt x="959422" y="0"/>
                  <a:pt x="1236142" y="276720"/>
                  <a:pt x="1236142" y="618071"/>
                </a:cubicBezTo>
                <a:cubicBezTo>
                  <a:pt x="1236142" y="959422"/>
                  <a:pt x="959422" y="1236142"/>
                  <a:pt x="618071" y="1236142"/>
                </a:cubicBezTo>
                <a:cubicBezTo>
                  <a:pt x="276720" y="1236142"/>
                  <a:pt x="0" y="959422"/>
                  <a:pt x="0" y="618071"/>
                </a:cubicBezTo>
                <a:close/>
              </a:path>
            </a:pathLst>
          </a:custGeom>
          <a:gradFill>
            <a:gsLst>
              <a:gs pos="4000">
                <a:schemeClr val="accent1">
                  <a:lumMod val="60000"/>
                  <a:lumOff val="40000"/>
                </a:schemeClr>
              </a:gs>
              <a:gs pos="100000">
                <a:schemeClr val="accent1">
                  <a:lumMod val="60000"/>
                  <a:lumOff val="40000"/>
                </a:schemeClr>
              </a:gs>
              <a:gs pos="54000">
                <a:schemeClr val="accent1"/>
              </a:gs>
            </a:gsLst>
            <a:lin ang="27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55600" algn="ctr" rotWithShape="0">
              <a:schemeClr val="accent1">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dirty="0">
              <a:solidFill>
                <a:srgbClr val="FFFFFF"/>
              </a:solidFill>
              <a:sym typeface="+mn-ea"/>
            </a:endParaRPr>
          </a:p>
        </p:txBody>
      </p:sp>
      <p:sp>
        <p:nvSpPr>
          <p:cNvPr id="57" name="任意多边形: 形状 56"/>
          <p:cNvSpPr/>
          <p:nvPr>
            <p:custDataLst>
              <p:tags r:id="rId3"/>
            </p:custDataLst>
          </p:nvPr>
        </p:nvSpPr>
        <p:spPr>
          <a:xfrm>
            <a:off x="4748739" y="5051538"/>
            <a:ext cx="171037" cy="171037"/>
          </a:xfrm>
          <a:custGeom>
            <a:avLst/>
            <a:gdLst>
              <a:gd name="connsiteX0" fmla="*/ 0 w 1236142"/>
              <a:gd name="connsiteY0" fmla="*/ 618071 h 1236142"/>
              <a:gd name="connsiteX1" fmla="*/ 618071 w 1236142"/>
              <a:gd name="connsiteY1" fmla="*/ 0 h 1236142"/>
              <a:gd name="connsiteX2" fmla="*/ 1236142 w 1236142"/>
              <a:gd name="connsiteY2" fmla="*/ 618071 h 1236142"/>
              <a:gd name="connsiteX3" fmla="*/ 618071 w 1236142"/>
              <a:gd name="connsiteY3" fmla="*/ 1236142 h 1236142"/>
              <a:gd name="connsiteX4" fmla="*/ 0 w 1236142"/>
              <a:gd name="connsiteY4" fmla="*/ 618071 h 123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42" h="1236142">
                <a:moveTo>
                  <a:pt x="0" y="618071"/>
                </a:moveTo>
                <a:cubicBezTo>
                  <a:pt x="0" y="276720"/>
                  <a:pt x="276720" y="0"/>
                  <a:pt x="618071" y="0"/>
                </a:cubicBezTo>
                <a:cubicBezTo>
                  <a:pt x="959422" y="0"/>
                  <a:pt x="1236142" y="276720"/>
                  <a:pt x="1236142" y="618071"/>
                </a:cubicBezTo>
                <a:cubicBezTo>
                  <a:pt x="1236142" y="959422"/>
                  <a:pt x="959422" y="1236142"/>
                  <a:pt x="618071" y="1236142"/>
                </a:cubicBezTo>
                <a:cubicBezTo>
                  <a:pt x="276720" y="1236142"/>
                  <a:pt x="0" y="959422"/>
                  <a:pt x="0" y="618071"/>
                </a:cubicBezTo>
                <a:close/>
              </a:path>
            </a:pathLst>
          </a:custGeom>
          <a:gradFill>
            <a:gsLst>
              <a:gs pos="4000">
                <a:schemeClr val="accent1">
                  <a:lumMod val="60000"/>
                  <a:lumOff val="40000"/>
                </a:schemeClr>
              </a:gs>
              <a:gs pos="100000">
                <a:schemeClr val="accent1">
                  <a:lumMod val="60000"/>
                  <a:lumOff val="40000"/>
                </a:schemeClr>
              </a:gs>
              <a:gs pos="54000">
                <a:schemeClr val="accent1"/>
              </a:gs>
            </a:gsLst>
            <a:lin ang="27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55600" algn="ctr" rotWithShape="0">
              <a:schemeClr val="accent1">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dirty="0">
              <a:solidFill>
                <a:srgbClr val="FFFFFF"/>
              </a:solidFill>
              <a:sym typeface="+mn-ea"/>
            </a:endParaRPr>
          </a:p>
        </p:txBody>
      </p:sp>
      <p:sp>
        <p:nvSpPr>
          <p:cNvPr id="63" name="椭圆 62"/>
          <p:cNvSpPr/>
          <p:nvPr>
            <p:custDataLst>
              <p:tags r:id="rId4"/>
            </p:custDataLst>
          </p:nvPr>
        </p:nvSpPr>
        <p:spPr>
          <a:xfrm>
            <a:off x="2427624" y="4956043"/>
            <a:ext cx="362741" cy="362741"/>
          </a:xfrm>
          <a:prstGeom prst="ellipse">
            <a:avLst/>
          </a:pr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620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en-US" altLang="zh-CN" sz="1500" b="1">
              <a:solidFill>
                <a:srgbClr val="FFFFFF"/>
              </a:solidFill>
              <a:uFillTx/>
              <a:latin typeface="+mn-ea"/>
              <a:cs typeface="+mn-ea"/>
              <a:sym typeface="+mn-ea"/>
            </a:endParaRPr>
          </a:p>
        </p:txBody>
      </p:sp>
      <p:sp>
        <p:nvSpPr>
          <p:cNvPr id="65" name="任意多边形 14"/>
          <p:cNvSpPr/>
          <p:nvPr>
            <p:custDataLst>
              <p:tags r:id="rId5"/>
            </p:custDataLst>
          </p:nvPr>
        </p:nvSpPr>
        <p:spPr>
          <a:xfrm>
            <a:off x="2790466" y="4923141"/>
            <a:ext cx="1637680" cy="3955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619" h="633">
                <a:moveTo>
                  <a:pt x="19" y="0"/>
                </a:moveTo>
                <a:lnTo>
                  <a:pt x="2303" y="0"/>
                </a:lnTo>
                <a:cubicBezTo>
                  <a:pt x="2477" y="0"/>
                  <a:pt x="2619" y="142"/>
                  <a:pt x="2619" y="317"/>
                </a:cubicBezTo>
                <a:cubicBezTo>
                  <a:pt x="2619" y="491"/>
                  <a:pt x="2477" y="633"/>
                  <a:pt x="2303" y="633"/>
                </a:cubicBezTo>
                <a:lnTo>
                  <a:pt x="19" y="633"/>
                </a:lnTo>
                <a:lnTo>
                  <a:pt x="16" y="633"/>
                </a:lnTo>
                <a:lnTo>
                  <a:pt x="19" y="632"/>
                </a:lnTo>
                <a:cubicBezTo>
                  <a:pt x="152" y="591"/>
                  <a:pt x="249" y="466"/>
                  <a:pt x="249" y="319"/>
                </a:cubicBezTo>
                <a:cubicBezTo>
                  <a:pt x="249" y="166"/>
                  <a:pt x="145" y="38"/>
                  <a:pt x="3" y="1"/>
                </a:cubicBezTo>
                <a:lnTo>
                  <a:pt x="0" y="1"/>
                </a:lnTo>
                <a:lnTo>
                  <a:pt x="2" y="0"/>
                </a:lnTo>
                <a:cubicBezTo>
                  <a:pt x="8" y="0"/>
                  <a:pt x="13" y="0"/>
                  <a:pt x="19" y="0"/>
                </a:cubicBezTo>
                <a:close/>
              </a:path>
            </a:pathLst>
          </a:cu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554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1600" b="1" dirty="0">
                <a:solidFill>
                  <a:srgbClr val="FFFFFF"/>
                </a:solidFill>
                <a:uFillTx/>
                <a:latin typeface="+mn-ea"/>
                <a:cs typeface="+mn-ea"/>
                <a:sym typeface="+mn-ea"/>
              </a:rPr>
              <a:t>项目认定</a:t>
            </a:r>
            <a:r>
              <a:rPr lang="zh-CN" altLang="en-US" sz="1600" b="1" dirty="0">
                <a:solidFill>
                  <a:srgbClr val="FFFFFF"/>
                </a:solidFill>
                <a:uFillTx/>
                <a:latin typeface="+mn-ea"/>
                <a:cs typeface="+mn-ea"/>
                <a:sym typeface="+mn-ea"/>
              </a:rPr>
              <a:t>工作</a:t>
            </a:r>
            <a:endParaRPr lang="zh-CN" altLang="en-US" sz="1600" b="1" dirty="0">
              <a:solidFill>
                <a:srgbClr val="FFFFFF"/>
              </a:solidFill>
              <a:uFillTx/>
              <a:latin typeface="+mn-ea"/>
              <a:cs typeface="+mn-ea"/>
              <a:sym typeface="+mn-ea"/>
            </a:endParaRPr>
          </a:p>
        </p:txBody>
      </p:sp>
      <p:sp>
        <p:nvSpPr>
          <p:cNvPr id="66" name="椭圆 65"/>
          <p:cNvSpPr/>
          <p:nvPr>
            <p:custDataLst>
              <p:tags r:id="rId6"/>
            </p:custDataLst>
          </p:nvPr>
        </p:nvSpPr>
        <p:spPr>
          <a:xfrm>
            <a:off x="7342089" y="4956043"/>
            <a:ext cx="362741" cy="362741"/>
          </a:xfrm>
          <a:prstGeom prst="ellipse">
            <a:avLst/>
          </a:pr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620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en-US" altLang="zh-CN" sz="1500" b="1">
              <a:solidFill>
                <a:srgbClr val="FFFFFF"/>
              </a:solidFill>
              <a:uFillTx/>
              <a:latin typeface="+mn-ea"/>
              <a:cs typeface="+mn-ea"/>
              <a:sym typeface="+mn-ea"/>
            </a:endParaRPr>
          </a:p>
        </p:txBody>
      </p:sp>
      <p:sp>
        <p:nvSpPr>
          <p:cNvPr id="67" name="任意多边形 20"/>
          <p:cNvSpPr/>
          <p:nvPr>
            <p:custDataLst>
              <p:tags r:id="rId7"/>
            </p:custDataLst>
          </p:nvPr>
        </p:nvSpPr>
        <p:spPr>
          <a:xfrm>
            <a:off x="7629525" y="4939665"/>
            <a:ext cx="2073275" cy="3956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619" h="633">
                <a:moveTo>
                  <a:pt x="19" y="0"/>
                </a:moveTo>
                <a:lnTo>
                  <a:pt x="2303" y="0"/>
                </a:lnTo>
                <a:cubicBezTo>
                  <a:pt x="2477" y="0"/>
                  <a:pt x="2619" y="142"/>
                  <a:pt x="2619" y="317"/>
                </a:cubicBezTo>
                <a:cubicBezTo>
                  <a:pt x="2619" y="491"/>
                  <a:pt x="2477" y="633"/>
                  <a:pt x="2303" y="633"/>
                </a:cubicBezTo>
                <a:lnTo>
                  <a:pt x="19" y="633"/>
                </a:lnTo>
                <a:lnTo>
                  <a:pt x="16" y="633"/>
                </a:lnTo>
                <a:lnTo>
                  <a:pt x="19" y="632"/>
                </a:lnTo>
                <a:cubicBezTo>
                  <a:pt x="152" y="591"/>
                  <a:pt x="249" y="466"/>
                  <a:pt x="249" y="319"/>
                </a:cubicBezTo>
                <a:cubicBezTo>
                  <a:pt x="249" y="166"/>
                  <a:pt x="145" y="38"/>
                  <a:pt x="3" y="1"/>
                </a:cubicBezTo>
                <a:lnTo>
                  <a:pt x="0" y="1"/>
                </a:lnTo>
                <a:lnTo>
                  <a:pt x="2" y="0"/>
                </a:lnTo>
                <a:cubicBezTo>
                  <a:pt x="8" y="0"/>
                  <a:pt x="13" y="0"/>
                  <a:pt x="19" y="0"/>
                </a:cubicBezTo>
                <a:close/>
              </a:path>
            </a:pathLst>
          </a:cu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554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1600" b="1" dirty="0">
                <a:solidFill>
                  <a:srgbClr val="FFFFFF"/>
                </a:solidFill>
                <a:uFillTx/>
                <a:latin typeface="+mn-ea"/>
                <a:cs typeface="+mn-ea"/>
                <a:sym typeface="+mn-ea"/>
              </a:rPr>
              <a:t>开展项目</a:t>
            </a:r>
            <a:r>
              <a:rPr lang="zh-CN" altLang="en-US" sz="1600" b="1" dirty="0">
                <a:solidFill>
                  <a:srgbClr val="FFFFFF"/>
                </a:solidFill>
                <a:uFillTx/>
                <a:latin typeface="+mn-ea"/>
                <a:cs typeface="+mn-ea"/>
                <a:sym typeface="+mn-ea"/>
              </a:rPr>
              <a:t>认定工作</a:t>
            </a:r>
            <a:endParaRPr lang="zh-CN" altLang="en-US" sz="1600" b="1" dirty="0">
              <a:solidFill>
                <a:srgbClr val="FFFFFF"/>
              </a:solidFill>
              <a:uFillTx/>
              <a:latin typeface="+mn-ea"/>
              <a:cs typeface="+mn-ea"/>
              <a:sym typeface="+mn-ea"/>
            </a:endParaRPr>
          </a:p>
        </p:txBody>
      </p:sp>
      <p:sp>
        <p:nvSpPr>
          <p:cNvPr id="68" name="椭圆 67"/>
          <p:cNvSpPr>
            <a:spLocks noChangeAspect="1"/>
          </p:cNvSpPr>
          <p:nvPr>
            <p:custDataLst>
              <p:tags r:id="rId8"/>
            </p:custDataLst>
          </p:nvPr>
        </p:nvSpPr>
        <p:spPr>
          <a:xfrm>
            <a:off x="7479631" y="2979852"/>
            <a:ext cx="167474" cy="167474"/>
          </a:xfrm>
          <a:prstGeom prst="ellipse">
            <a:avLst/>
          </a:prstGeom>
          <a:gradFill>
            <a:gsLst>
              <a:gs pos="4000">
                <a:schemeClr val="accent1">
                  <a:lumMod val="60000"/>
                  <a:lumOff val="40000"/>
                </a:schemeClr>
              </a:gs>
              <a:gs pos="100000">
                <a:schemeClr val="accent1">
                  <a:lumMod val="60000"/>
                  <a:lumOff val="40000"/>
                </a:schemeClr>
              </a:gs>
              <a:gs pos="54000">
                <a:schemeClr val="accent1"/>
              </a:gs>
            </a:gsLst>
            <a:lin ang="27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55600" algn="ctr" rotWithShape="0">
              <a:schemeClr val="accent1">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dirty="0">
              <a:solidFill>
                <a:srgbClr val="FFFFFF"/>
              </a:solidFill>
              <a:sym typeface="微软雅黑" panose="020B0503020204020204" charset="-122"/>
            </a:endParaRPr>
          </a:p>
        </p:txBody>
      </p:sp>
      <p:sp>
        <p:nvSpPr>
          <p:cNvPr id="71" name="矩形 70"/>
          <p:cNvSpPr/>
          <p:nvPr>
            <p:custDataLst>
              <p:tags r:id="rId9"/>
            </p:custDataLst>
          </p:nvPr>
        </p:nvSpPr>
        <p:spPr>
          <a:xfrm>
            <a:off x="7682738" y="3329052"/>
            <a:ext cx="2610454" cy="1009831"/>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dirty="0">
                <a:solidFill>
                  <a:schemeClr val="tx1">
                    <a:lumMod val="85000"/>
                    <a:lumOff val="15000"/>
                  </a:schemeClr>
                </a:solidFill>
                <a:latin typeface="+mn-ea"/>
                <a:cs typeface="+mn-ea"/>
              </a:rPr>
              <a:t>教育部重点负责项目发展规划制定《管理办法》执行监督、项目认定发布、优秀项目宣传推广等。</a:t>
            </a:r>
            <a:endParaRPr lang="zh-CN" altLang="en-US" sz="1400" dirty="0">
              <a:solidFill>
                <a:schemeClr val="tx1">
                  <a:lumMod val="85000"/>
                  <a:lumOff val="15000"/>
                </a:schemeClr>
              </a:solidFill>
              <a:latin typeface="+mn-ea"/>
              <a:cs typeface="+mn-ea"/>
            </a:endParaRPr>
          </a:p>
        </p:txBody>
      </p:sp>
      <p:sp>
        <p:nvSpPr>
          <p:cNvPr id="75" name="矩形 74"/>
          <p:cNvSpPr/>
          <p:nvPr>
            <p:custDataLst>
              <p:tags r:id="rId10"/>
            </p:custDataLst>
          </p:nvPr>
        </p:nvSpPr>
        <p:spPr>
          <a:xfrm>
            <a:off x="6797675" y="5436235"/>
            <a:ext cx="4340225" cy="100965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dirty="0">
                <a:solidFill>
                  <a:schemeClr val="tx1">
                    <a:lumMod val="85000"/>
                    <a:lumOff val="15000"/>
                  </a:schemeClr>
                </a:solidFill>
                <a:latin typeface="+mn-ea"/>
                <a:cs typeface="+mn-ea"/>
              </a:rPr>
              <a:t>在每年相对固定的时间节点，教育部组织开展项目认定工作，对各省推荐的优秀项目进行认定，经过认定的项目授予“教育部优秀产学合作协同育人项目”称号。</a:t>
            </a:r>
            <a:endParaRPr lang="zh-CN" altLang="en-US" sz="1400" dirty="0">
              <a:solidFill>
                <a:schemeClr val="tx1">
                  <a:lumMod val="85000"/>
                  <a:lumOff val="15000"/>
                </a:schemeClr>
              </a:solidFill>
              <a:latin typeface="+mn-ea"/>
              <a:cs typeface="+mn-ea"/>
            </a:endParaRPr>
          </a:p>
        </p:txBody>
      </p:sp>
      <p:sp>
        <p:nvSpPr>
          <p:cNvPr id="76" name="矩形 75"/>
          <p:cNvSpPr/>
          <p:nvPr>
            <p:custDataLst>
              <p:tags r:id="rId11"/>
            </p:custDataLst>
          </p:nvPr>
        </p:nvSpPr>
        <p:spPr>
          <a:xfrm>
            <a:off x="1054100" y="5405755"/>
            <a:ext cx="4523740" cy="100965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dirty="0">
                <a:solidFill>
                  <a:schemeClr val="tx1">
                    <a:lumMod val="85000"/>
                    <a:lumOff val="15000"/>
                  </a:schemeClr>
                </a:solidFill>
                <a:latin typeface="+mn-ea"/>
                <a:cs typeface="+mn-ea"/>
              </a:rPr>
              <a:t>所在省份高校报送的已结题项目中，认定不超过20%的项目作为“省级产学合作协同育人项目”，同时在认定的省级项目中，遴选不超过50%的优秀项目推荐至教育部。</a:t>
            </a:r>
            <a:endParaRPr lang="zh-CN" altLang="en-US" sz="1400" dirty="0">
              <a:solidFill>
                <a:schemeClr val="tx1">
                  <a:lumMod val="85000"/>
                  <a:lumOff val="15000"/>
                </a:schemeClr>
              </a:solidFill>
              <a:latin typeface="+mn-ea"/>
              <a:cs typeface="+mn-ea"/>
            </a:endParaRPr>
          </a:p>
        </p:txBody>
      </p:sp>
      <p:sp>
        <p:nvSpPr>
          <p:cNvPr id="77" name="矩形 76"/>
          <p:cNvSpPr/>
          <p:nvPr>
            <p:custDataLst>
              <p:tags r:id="rId12"/>
            </p:custDataLst>
          </p:nvPr>
        </p:nvSpPr>
        <p:spPr>
          <a:xfrm>
            <a:off x="1546225" y="3319780"/>
            <a:ext cx="2533650" cy="1019175"/>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dirty="0">
                <a:solidFill>
                  <a:schemeClr val="tx1">
                    <a:lumMod val="85000"/>
                    <a:lumOff val="15000"/>
                  </a:schemeClr>
                </a:solidFill>
                <a:latin typeface="+mn-ea"/>
                <a:cs typeface="+mn-ea"/>
              </a:rPr>
              <a:t>各省指导区域内高校积极参与项目，并做好项目研究、过程监管、评估总结、成果交流、优秀项目推荐等工作</a:t>
            </a:r>
            <a:endParaRPr lang="zh-CN" altLang="en-US" sz="1400" dirty="0">
              <a:solidFill>
                <a:schemeClr val="tx1">
                  <a:lumMod val="85000"/>
                  <a:lumOff val="15000"/>
                </a:schemeClr>
              </a:solidFill>
              <a:latin typeface="+mn-ea"/>
              <a:cs typeface="+mn-ea"/>
            </a:endParaRPr>
          </a:p>
        </p:txBody>
      </p:sp>
      <p:sp>
        <p:nvSpPr>
          <p:cNvPr id="78" name="椭圆 77"/>
          <p:cNvSpPr>
            <a:spLocks noChangeAspect="1"/>
          </p:cNvSpPr>
          <p:nvPr>
            <p:custDataLst>
              <p:tags r:id="rId13"/>
            </p:custDataLst>
          </p:nvPr>
        </p:nvSpPr>
        <p:spPr>
          <a:xfrm>
            <a:off x="4096660" y="2979852"/>
            <a:ext cx="167474" cy="167474"/>
          </a:xfrm>
          <a:prstGeom prst="ellipse">
            <a:avLst/>
          </a:prstGeom>
          <a:gradFill>
            <a:gsLst>
              <a:gs pos="4000">
                <a:schemeClr val="accent1">
                  <a:lumMod val="60000"/>
                  <a:lumOff val="40000"/>
                </a:schemeClr>
              </a:gs>
              <a:gs pos="100000">
                <a:schemeClr val="accent1">
                  <a:lumMod val="60000"/>
                  <a:lumOff val="40000"/>
                </a:schemeClr>
              </a:gs>
              <a:gs pos="54000">
                <a:schemeClr val="accent1"/>
              </a:gs>
            </a:gsLst>
            <a:lin ang="27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55600" algn="ctr" rotWithShape="0">
              <a:schemeClr val="accent1">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dirty="0">
              <a:solidFill>
                <a:srgbClr val="FFFFFF"/>
              </a:solidFill>
              <a:sym typeface="微软雅黑" panose="020B0503020204020204" charset="-122"/>
            </a:endParaRPr>
          </a:p>
        </p:txBody>
      </p:sp>
      <p:sp>
        <p:nvSpPr>
          <p:cNvPr id="119" name="弧形 118"/>
          <p:cNvSpPr/>
          <p:nvPr>
            <p:custDataLst>
              <p:tags r:id="rId14"/>
            </p:custDataLst>
          </p:nvPr>
        </p:nvSpPr>
        <p:spPr>
          <a:xfrm rot="9900000">
            <a:off x="4312595" y="2139632"/>
            <a:ext cx="3047310" cy="3047310"/>
          </a:xfrm>
          <a:prstGeom prst="arc">
            <a:avLst>
              <a:gd name="adj1" fmla="val 2278453"/>
              <a:gd name="adj2" fmla="val 5782340"/>
            </a:avLst>
          </a:prstGeom>
          <a:ln w="9525">
            <a:gradFill>
              <a:gsLst>
                <a:gs pos="0">
                  <a:schemeClr val="accent1">
                    <a:alpha val="62000"/>
                  </a:schemeClr>
                </a:gs>
                <a:gs pos="67000">
                  <a:schemeClr val="accent1">
                    <a:alpha val="12000"/>
                  </a:schemeClr>
                </a:gs>
              </a:gsLst>
              <a:lin ang="20280000" scaled="0"/>
            </a:gradFill>
            <a:tailEnd type="stealth"/>
          </a:ln>
        </p:spPr>
        <p:style>
          <a:lnRef idx="1">
            <a:schemeClr val="accent1"/>
          </a:lnRef>
          <a:fillRef idx="0">
            <a:schemeClr val="accent1"/>
          </a:fillRef>
          <a:effectRef idx="0">
            <a:schemeClr val="accent1"/>
          </a:effectRef>
          <a:fontRef idx="minor">
            <a:schemeClr val="tx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4" name="弧形 113"/>
          <p:cNvSpPr/>
          <p:nvPr>
            <p:custDataLst>
              <p:tags r:id="rId15"/>
            </p:custDataLst>
          </p:nvPr>
        </p:nvSpPr>
        <p:spPr>
          <a:xfrm rot="5640000">
            <a:off x="4312595" y="2139632"/>
            <a:ext cx="3047310" cy="3047310"/>
          </a:xfrm>
          <a:prstGeom prst="arc">
            <a:avLst>
              <a:gd name="adj1" fmla="val 2278453"/>
              <a:gd name="adj2" fmla="val 5782340"/>
            </a:avLst>
          </a:prstGeom>
          <a:ln w="9525">
            <a:gradFill>
              <a:gsLst>
                <a:gs pos="0">
                  <a:schemeClr val="accent1">
                    <a:alpha val="62000"/>
                  </a:schemeClr>
                </a:gs>
                <a:gs pos="67000">
                  <a:schemeClr val="accent1">
                    <a:alpha val="12000"/>
                  </a:schemeClr>
                </a:gs>
              </a:gsLst>
              <a:lin ang="20280000" scaled="0"/>
            </a:gradFill>
            <a:tailEnd type="stealth"/>
          </a:ln>
        </p:spPr>
        <p:style>
          <a:lnRef idx="1">
            <a:schemeClr val="accent1"/>
          </a:lnRef>
          <a:fillRef idx="0">
            <a:schemeClr val="accent1"/>
          </a:fillRef>
          <a:effectRef idx="0">
            <a:schemeClr val="accent1"/>
          </a:effectRef>
          <a:fontRef idx="minor">
            <a:schemeClr val="tx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7" name="弧形 86"/>
          <p:cNvSpPr/>
          <p:nvPr>
            <p:custDataLst>
              <p:tags r:id="rId16"/>
            </p:custDataLst>
          </p:nvPr>
        </p:nvSpPr>
        <p:spPr>
          <a:xfrm rot="13560000">
            <a:off x="4353929" y="2139632"/>
            <a:ext cx="3047310" cy="3047310"/>
          </a:xfrm>
          <a:prstGeom prst="arc">
            <a:avLst>
              <a:gd name="adj1" fmla="val 2278453"/>
              <a:gd name="adj2" fmla="val 5782340"/>
            </a:avLst>
          </a:prstGeom>
          <a:ln w="9525">
            <a:gradFill>
              <a:gsLst>
                <a:gs pos="0">
                  <a:schemeClr val="accent1">
                    <a:alpha val="62000"/>
                  </a:schemeClr>
                </a:gs>
                <a:gs pos="67000">
                  <a:schemeClr val="accent1">
                    <a:alpha val="12000"/>
                  </a:schemeClr>
                </a:gs>
              </a:gsLst>
              <a:lin ang="20280000" scaled="0"/>
            </a:gradFill>
            <a:tailEnd type="stealth"/>
          </a:ln>
        </p:spPr>
        <p:style>
          <a:lnRef idx="1">
            <a:schemeClr val="accent1"/>
          </a:lnRef>
          <a:fillRef idx="0">
            <a:schemeClr val="accent1"/>
          </a:fillRef>
          <a:effectRef idx="0">
            <a:schemeClr val="accent1"/>
          </a:effectRef>
          <a:fontRef idx="minor">
            <a:schemeClr val="tx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79" name="弧形 78"/>
          <p:cNvSpPr/>
          <p:nvPr>
            <p:custDataLst>
              <p:tags r:id="rId17"/>
            </p:custDataLst>
          </p:nvPr>
        </p:nvSpPr>
        <p:spPr>
          <a:xfrm rot="900000">
            <a:off x="4312595" y="2139632"/>
            <a:ext cx="3047310" cy="3047310"/>
          </a:xfrm>
          <a:prstGeom prst="arc">
            <a:avLst>
              <a:gd name="adj1" fmla="val 2019458"/>
              <a:gd name="adj2" fmla="val 5782340"/>
            </a:avLst>
          </a:prstGeom>
          <a:ln w="9525">
            <a:gradFill>
              <a:gsLst>
                <a:gs pos="0">
                  <a:schemeClr val="accent1">
                    <a:alpha val="62000"/>
                  </a:schemeClr>
                </a:gs>
                <a:gs pos="67000">
                  <a:schemeClr val="accent1">
                    <a:alpha val="12000"/>
                  </a:schemeClr>
                </a:gs>
              </a:gsLst>
              <a:lin ang="20280000" scaled="0"/>
            </a:gradFill>
            <a:tailEnd type="stealth"/>
          </a:ln>
        </p:spPr>
        <p:style>
          <a:lnRef idx="1">
            <a:schemeClr val="accent1"/>
          </a:lnRef>
          <a:fillRef idx="0">
            <a:schemeClr val="accent1"/>
          </a:fillRef>
          <a:effectRef idx="0">
            <a:schemeClr val="accent1"/>
          </a:effectRef>
          <a:fontRef idx="minor">
            <a:schemeClr val="tx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dirty="0"/>
          </a:p>
        </p:txBody>
      </p:sp>
      <p:sp>
        <p:nvSpPr>
          <p:cNvPr id="80" name="弧形 79"/>
          <p:cNvSpPr/>
          <p:nvPr>
            <p:custDataLst>
              <p:tags r:id="rId18"/>
            </p:custDataLst>
          </p:nvPr>
        </p:nvSpPr>
        <p:spPr>
          <a:xfrm rot="18420000">
            <a:off x="4312595" y="2139632"/>
            <a:ext cx="3047310" cy="3047310"/>
          </a:xfrm>
          <a:prstGeom prst="arc">
            <a:avLst>
              <a:gd name="adj1" fmla="val 2278453"/>
              <a:gd name="adj2" fmla="val 5782340"/>
            </a:avLst>
          </a:prstGeom>
          <a:ln w="9525">
            <a:gradFill>
              <a:gsLst>
                <a:gs pos="0">
                  <a:schemeClr val="accent1">
                    <a:alpha val="62000"/>
                  </a:schemeClr>
                </a:gs>
                <a:gs pos="67000">
                  <a:schemeClr val="accent1">
                    <a:alpha val="12000"/>
                  </a:schemeClr>
                </a:gs>
              </a:gsLst>
              <a:lin ang="20280000" scaled="0"/>
            </a:gradFill>
            <a:tailEnd type="stealth"/>
          </a:ln>
        </p:spPr>
        <p:style>
          <a:lnRef idx="1">
            <a:schemeClr val="accent1"/>
          </a:lnRef>
          <a:fillRef idx="0">
            <a:schemeClr val="accent1"/>
          </a:fillRef>
          <a:effectRef idx="0">
            <a:schemeClr val="accent1"/>
          </a:effectRef>
          <a:fontRef idx="minor">
            <a:schemeClr val="tx1"/>
          </a:fontRef>
        </p:style>
        <p:txBody>
          <a:bodyPr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81" name="矩形 80"/>
          <p:cNvSpPr/>
          <p:nvPr>
            <p:custDataLst>
              <p:tags r:id="rId19"/>
            </p:custDataLst>
          </p:nvPr>
        </p:nvSpPr>
        <p:spPr>
          <a:xfrm>
            <a:off x="4371032" y="298133"/>
            <a:ext cx="3013102" cy="808150"/>
          </a:xfrm>
          <a:prstGeom prst="rect">
            <a:avLst/>
          </a:prstGeom>
          <a:noFill/>
        </p:spPr>
        <p:txBody>
          <a:bodyPr wrap="square" lIns="0" tIns="0" rIns="0" bIns="0" rtlCol="0" anchor="b" anchorCtr="0">
            <a:noAutofit/>
          </a:bodyPr>
          <a:lstStyle/>
          <a:p>
            <a:pPr algn="ctr">
              <a:lnSpc>
                <a:spcPct val="130000"/>
              </a:lnSpc>
              <a:spcBef>
                <a:spcPct val="0"/>
              </a:spcBef>
              <a:spcAft>
                <a:spcPct val="0"/>
              </a:spcAft>
            </a:pPr>
            <a:r>
              <a:rPr lang="zh-CN" altLang="en-US" sz="1400" dirty="0">
                <a:solidFill>
                  <a:schemeClr val="tx1">
                    <a:lumMod val="85000"/>
                    <a:lumOff val="15000"/>
                  </a:schemeClr>
                </a:solidFill>
                <a:latin typeface="+mn-ea"/>
                <a:cs typeface="+mn-ea"/>
              </a:rPr>
              <a:t>建立省级产学合作协同育人项目管理层级。</a:t>
            </a:r>
            <a:endParaRPr lang="zh-CN" altLang="en-US" sz="1400" dirty="0">
              <a:solidFill>
                <a:schemeClr val="tx1">
                  <a:lumMod val="85000"/>
                  <a:lumOff val="15000"/>
                </a:schemeClr>
              </a:solidFill>
              <a:latin typeface="+mn-ea"/>
              <a:cs typeface="+mn-ea"/>
            </a:endParaRPr>
          </a:p>
        </p:txBody>
      </p:sp>
      <p:sp>
        <p:nvSpPr>
          <p:cNvPr id="82" name="椭圆 81"/>
          <p:cNvSpPr/>
          <p:nvPr>
            <p:custDataLst>
              <p:tags r:id="rId20"/>
            </p:custDataLst>
          </p:nvPr>
        </p:nvSpPr>
        <p:spPr>
          <a:xfrm>
            <a:off x="4914788" y="1244538"/>
            <a:ext cx="362741" cy="362741"/>
          </a:xfrm>
          <a:prstGeom prst="ellipse">
            <a:avLst/>
          </a:pr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620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1500" b="1" dirty="0">
              <a:solidFill>
                <a:srgbClr val="FFFFFF"/>
              </a:solidFill>
              <a:uFillTx/>
              <a:latin typeface="+mn-ea"/>
              <a:cs typeface="+mn-ea"/>
              <a:sym typeface="+mn-ea"/>
            </a:endParaRPr>
          </a:p>
        </p:txBody>
      </p:sp>
      <p:sp>
        <p:nvSpPr>
          <p:cNvPr id="83" name="任意多边形 65"/>
          <p:cNvSpPr/>
          <p:nvPr>
            <p:custDataLst>
              <p:tags r:id="rId21"/>
            </p:custDataLst>
          </p:nvPr>
        </p:nvSpPr>
        <p:spPr>
          <a:xfrm>
            <a:off x="5202700" y="1227434"/>
            <a:ext cx="1637680" cy="398374"/>
          </a:xfrm>
          <a:custGeom>
            <a:avLst/>
            <a:gdLst>
              <a:gd name="connsiteX0" fmla="*/ 19 w 2619"/>
              <a:gd name="connsiteY0" fmla="*/ 0 h 637"/>
              <a:gd name="connsiteX1" fmla="*/ 2303 w 2619"/>
              <a:gd name="connsiteY1" fmla="*/ 0 h 637"/>
              <a:gd name="connsiteX2" fmla="*/ 2619 w 2619"/>
              <a:gd name="connsiteY2" fmla="*/ 317 h 637"/>
              <a:gd name="connsiteX3" fmla="*/ 2303 w 2619"/>
              <a:gd name="connsiteY3" fmla="*/ 633 h 637"/>
              <a:gd name="connsiteX4" fmla="*/ 19 w 2619"/>
              <a:gd name="connsiteY4" fmla="*/ 632 h 637"/>
              <a:gd name="connsiteX5" fmla="*/ 249 w 2619"/>
              <a:gd name="connsiteY5" fmla="*/ 319 h 637"/>
              <a:gd name="connsiteX6" fmla="*/ 3 w 2619"/>
              <a:gd name="connsiteY6" fmla="*/ 1 h 637"/>
              <a:gd name="connsiteX7" fmla="*/ 0 w 2619"/>
              <a:gd name="connsiteY7" fmla="*/ 1 h 637"/>
              <a:gd name="connsiteX8" fmla="*/ 2 w 2619"/>
              <a:gd name="connsiteY8" fmla="*/ 0 h 637"/>
              <a:gd name="connsiteX9" fmla="*/ 19 w 2619"/>
              <a:gd name="connsiteY9" fmla="*/ 0 h 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 h="637">
                <a:moveTo>
                  <a:pt x="19" y="0"/>
                </a:moveTo>
                <a:cubicBezTo>
                  <a:pt x="25" y="0"/>
                  <a:pt x="1541" y="0"/>
                  <a:pt x="2303" y="0"/>
                </a:cubicBezTo>
                <a:cubicBezTo>
                  <a:pt x="2477" y="0"/>
                  <a:pt x="2619" y="142"/>
                  <a:pt x="2619" y="317"/>
                </a:cubicBezTo>
                <a:cubicBezTo>
                  <a:pt x="2619" y="491"/>
                  <a:pt x="2477" y="633"/>
                  <a:pt x="2303" y="633"/>
                </a:cubicBezTo>
                <a:cubicBezTo>
                  <a:pt x="1541" y="632"/>
                  <a:pt x="-108" y="644"/>
                  <a:pt x="19" y="632"/>
                </a:cubicBezTo>
                <a:cubicBezTo>
                  <a:pt x="146" y="620"/>
                  <a:pt x="249" y="466"/>
                  <a:pt x="249" y="319"/>
                </a:cubicBezTo>
                <a:cubicBezTo>
                  <a:pt x="249" y="166"/>
                  <a:pt x="145" y="38"/>
                  <a:pt x="3" y="1"/>
                </a:cubicBezTo>
                <a:lnTo>
                  <a:pt x="0" y="1"/>
                </a:lnTo>
                <a:lnTo>
                  <a:pt x="2" y="0"/>
                </a:lnTo>
                <a:cubicBezTo>
                  <a:pt x="8" y="0"/>
                  <a:pt x="13" y="0"/>
                  <a:pt x="19" y="0"/>
                </a:cubicBezTo>
                <a:close/>
              </a:path>
            </a:pathLst>
          </a:cu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554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1600" b="1" dirty="0">
                <a:solidFill>
                  <a:srgbClr val="FFFFFF"/>
                </a:solidFill>
                <a:uFillTx/>
                <a:latin typeface="+mn-ea"/>
                <a:cs typeface="+mn-ea"/>
                <a:sym typeface="+mn-ea"/>
              </a:rPr>
              <a:t>提高综合</a:t>
            </a:r>
            <a:r>
              <a:rPr lang="zh-CN" altLang="en-US" sz="1600" b="1" dirty="0">
                <a:solidFill>
                  <a:srgbClr val="FFFFFF"/>
                </a:solidFill>
                <a:uFillTx/>
                <a:latin typeface="+mn-ea"/>
                <a:cs typeface="+mn-ea"/>
                <a:sym typeface="+mn-ea"/>
              </a:rPr>
              <a:t>质量</a:t>
            </a:r>
            <a:endParaRPr lang="zh-CN" altLang="en-US" sz="1600" b="1" dirty="0">
              <a:solidFill>
                <a:srgbClr val="FFFFFF"/>
              </a:solidFill>
              <a:uFillTx/>
              <a:latin typeface="+mn-ea"/>
              <a:cs typeface="+mn-ea"/>
              <a:sym typeface="+mn-ea"/>
            </a:endParaRPr>
          </a:p>
        </p:txBody>
      </p:sp>
      <p:sp>
        <p:nvSpPr>
          <p:cNvPr id="84" name="椭圆 83"/>
          <p:cNvSpPr/>
          <p:nvPr>
            <p:custDataLst>
              <p:tags r:id="rId22"/>
            </p:custDataLst>
          </p:nvPr>
        </p:nvSpPr>
        <p:spPr>
          <a:xfrm>
            <a:off x="8025524" y="2882931"/>
            <a:ext cx="362741" cy="362741"/>
          </a:xfrm>
          <a:prstGeom prst="ellipse">
            <a:avLst/>
          </a:pr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620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en-US" altLang="zh-CN" sz="1500" b="1" dirty="0">
              <a:solidFill>
                <a:srgbClr val="FFFFFF"/>
              </a:solidFill>
              <a:uFillTx/>
              <a:latin typeface="+mn-ea"/>
              <a:cs typeface="+mn-ea"/>
              <a:sym typeface="+mn-ea"/>
            </a:endParaRPr>
          </a:p>
        </p:txBody>
      </p:sp>
      <p:sp>
        <p:nvSpPr>
          <p:cNvPr id="85" name="任意多边形 58"/>
          <p:cNvSpPr/>
          <p:nvPr>
            <p:custDataLst>
              <p:tags r:id="rId23"/>
            </p:custDataLst>
          </p:nvPr>
        </p:nvSpPr>
        <p:spPr>
          <a:xfrm>
            <a:off x="8313437" y="2866540"/>
            <a:ext cx="1637680" cy="3955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619" h="633">
                <a:moveTo>
                  <a:pt x="19" y="0"/>
                </a:moveTo>
                <a:lnTo>
                  <a:pt x="2303" y="0"/>
                </a:lnTo>
                <a:cubicBezTo>
                  <a:pt x="2477" y="0"/>
                  <a:pt x="2619" y="142"/>
                  <a:pt x="2619" y="317"/>
                </a:cubicBezTo>
                <a:cubicBezTo>
                  <a:pt x="2619" y="491"/>
                  <a:pt x="2477" y="633"/>
                  <a:pt x="2303" y="633"/>
                </a:cubicBezTo>
                <a:lnTo>
                  <a:pt x="19" y="633"/>
                </a:lnTo>
                <a:lnTo>
                  <a:pt x="16" y="633"/>
                </a:lnTo>
                <a:lnTo>
                  <a:pt x="19" y="632"/>
                </a:lnTo>
                <a:cubicBezTo>
                  <a:pt x="152" y="591"/>
                  <a:pt x="249" y="466"/>
                  <a:pt x="249" y="319"/>
                </a:cubicBezTo>
                <a:cubicBezTo>
                  <a:pt x="249" y="166"/>
                  <a:pt x="145" y="38"/>
                  <a:pt x="3" y="1"/>
                </a:cubicBezTo>
                <a:lnTo>
                  <a:pt x="0" y="1"/>
                </a:lnTo>
                <a:lnTo>
                  <a:pt x="2" y="0"/>
                </a:lnTo>
                <a:cubicBezTo>
                  <a:pt x="8" y="0"/>
                  <a:pt x="13" y="0"/>
                  <a:pt x="19" y="0"/>
                </a:cubicBezTo>
                <a:close/>
              </a:path>
            </a:pathLst>
          </a:cu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554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1600" b="1" dirty="0">
                <a:solidFill>
                  <a:srgbClr val="FFFFFF"/>
                </a:solidFill>
                <a:uFillTx/>
                <a:latin typeface="+mn-ea"/>
                <a:cs typeface="+mn-ea"/>
                <a:sym typeface="+mn-ea"/>
              </a:rPr>
              <a:t>提高核心</a:t>
            </a:r>
            <a:r>
              <a:rPr lang="zh-CN" altLang="en-US" sz="1600" b="1" dirty="0">
                <a:solidFill>
                  <a:srgbClr val="FFFFFF"/>
                </a:solidFill>
                <a:uFillTx/>
                <a:latin typeface="+mn-ea"/>
                <a:cs typeface="+mn-ea"/>
                <a:sym typeface="+mn-ea"/>
              </a:rPr>
              <a:t>质量</a:t>
            </a:r>
            <a:endParaRPr lang="zh-CN" altLang="en-US" sz="1600" b="1" dirty="0">
              <a:solidFill>
                <a:srgbClr val="FFFFFF"/>
              </a:solidFill>
              <a:uFillTx/>
              <a:latin typeface="+mn-ea"/>
              <a:cs typeface="+mn-ea"/>
              <a:sym typeface="+mn-ea"/>
            </a:endParaRPr>
          </a:p>
        </p:txBody>
      </p:sp>
      <p:sp>
        <p:nvSpPr>
          <p:cNvPr id="86" name="椭圆 85"/>
          <p:cNvSpPr/>
          <p:nvPr>
            <p:custDataLst>
              <p:tags r:id="rId24"/>
            </p:custDataLst>
          </p:nvPr>
        </p:nvSpPr>
        <p:spPr>
          <a:xfrm>
            <a:off x="1811890" y="2882931"/>
            <a:ext cx="362741" cy="362741"/>
          </a:xfrm>
          <a:prstGeom prst="ellipse">
            <a:avLst/>
          </a:pr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620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en-US" altLang="zh-CN" sz="1500" b="1">
              <a:solidFill>
                <a:srgbClr val="FFFFFF"/>
              </a:solidFill>
              <a:uFillTx/>
              <a:latin typeface="+mn-ea"/>
              <a:cs typeface="+mn-ea"/>
              <a:sym typeface="+mn-ea"/>
            </a:endParaRPr>
          </a:p>
        </p:txBody>
      </p:sp>
      <p:sp>
        <p:nvSpPr>
          <p:cNvPr id="88" name="任意多边形 60"/>
          <p:cNvSpPr/>
          <p:nvPr>
            <p:custDataLst>
              <p:tags r:id="rId25"/>
            </p:custDataLst>
          </p:nvPr>
        </p:nvSpPr>
        <p:spPr>
          <a:xfrm>
            <a:off x="2099802" y="2866540"/>
            <a:ext cx="1637680" cy="395523"/>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619" h="633">
                <a:moveTo>
                  <a:pt x="19" y="0"/>
                </a:moveTo>
                <a:lnTo>
                  <a:pt x="2303" y="0"/>
                </a:lnTo>
                <a:cubicBezTo>
                  <a:pt x="2477" y="0"/>
                  <a:pt x="2619" y="142"/>
                  <a:pt x="2619" y="317"/>
                </a:cubicBezTo>
                <a:cubicBezTo>
                  <a:pt x="2619" y="491"/>
                  <a:pt x="2477" y="633"/>
                  <a:pt x="2303" y="633"/>
                </a:cubicBezTo>
                <a:lnTo>
                  <a:pt x="19" y="633"/>
                </a:lnTo>
                <a:lnTo>
                  <a:pt x="16" y="633"/>
                </a:lnTo>
                <a:lnTo>
                  <a:pt x="19" y="632"/>
                </a:lnTo>
                <a:cubicBezTo>
                  <a:pt x="152" y="591"/>
                  <a:pt x="249" y="466"/>
                  <a:pt x="249" y="319"/>
                </a:cubicBezTo>
                <a:cubicBezTo>
                  <a:pt x="249" y="166"/>
                  <a:pt x="145" y="38"/>
                  <a:pt x="3" y="1"/>
                </a:cubicBezTo>
                <a:lnTo>
                  <a:pt x="0" y="1"/>
                </a:lnTo>
                <a:lnTo>
                  <a:pt x="2" y="0"/>
                </a:lnTo>
                <a:cubicBezTo>
                  <a:pt x="8" y="0"/>
                  <a:pt x="13" y="0"/>
                  <a:pt x="19" y="0"/>
                </a:cubicBezTo>
                <a:close/>
              </a:path>
            </a:pathLst>
          </a:custGeom>
          <a:gradFill>
            <a:gsLst>
              <a:gs pos="100000">
                <a:schemeClr val="accent1">
                  <a:lumMod val="20000"/>
                  <a:lumOff val="80000"/>
                </a:schemeClr>
              </a:gs>
              <a:gs pos="0">
                <a:schemeClr val="accent1">
                  <a:lumMod val="60000"/>
                  <a:lumOff val="40000"/>
                </a:schemeClr>
              </a:gs>
              <a:gs pos="34000">
                <a:schemeClr val="accent1"/>
              </a:gs>
              <a:gs pos="62000">
                <a:schemeClr val="accent1"/>
              </a:gs>
            </a:gsLst>
            <a:path path="circle">
              <a:fillToRect l="100000" t="100000"/>
            </a:path>
            <a:tileRect r="-100000" b="-100000"/>
          </a:gradFill>
          <a:ln>
            <a:gradFill>
              <a:gsLst>
                <a:gs pos="0">
                  <a:schemeClr val="accent1">
                    <a:lumMod val="20000"/>
                    <a:lumOff val="80000"/>
                  </a:schemeClr>
                </a:gs>
                <a:gs pos="37000">
                  <a:srgbClr val="D7E2FF">
                    <a:lumMod val="5000"/>
                    <a:lumOff val="95000"/>
                  </a:srgbClr>
                </a:gs>
                <a:gs pos="71000">
                  <a:schemeClr val="accent1">
                    <a:lumMod val="20000"/>
                    <a:lumOff val="80000"/>
                  </a:schemeClr>
                </a:gs>
                <a:gs pos="100000">
                  <a:srgbClr val="FFFFFF"/>
                </a:gs>
              </a:gsLst>
              <a:lin ang="15540000" scaled="0"/>
            </a:gradFill>
          </a:ln>
          <a:effectLst>
            <a:outerShdw blurRad="177800" dir="5400000" sx="90000" sy="-19000"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sz="1600" b="1" dirty="0">
                <a:solidFill>
                  <a:srgbClr val="FFFFFF"/>
                </a:solidFill>
                <a:uFillTx/>
                <a:latin typeface="+mn-ea"/>
                <a:cs typeface="+mn-ea"/>
                <a:sym typeface="+mn-ea"/>
              </a:rPr>
              <a:t>制定政策</a:t>
            </a:r>
            <a:r>
              <a:rPr lang="zh-CN" altLang="en-US" sz="1600" b="1" dirty="0">
                <a:solidFill>
                  <a:srgbClr val="FFFFFF"/>
                </a:solidFill>
                <a:uFillTx/>
                <a:latin typeface="+mn-ea"/>
                <a:cs typeface="+mn-ea"/>
                <a:sym typeface="+mn-ea"/>
              </a:rPr>
              <a:t>措施</a:t>
            </a:r>
            <a:endParaRPr lang="zh-CN" altLang="en-US" sz="1600" b="1" dirty="0">
              <a:solidFill>
                <a:srgbClr val="FFFFFF"/>
              </a:solidFill>
              <a:uFillTx/>
              <a:latin typeface="+mn-ea"/>
              <a:cs typeface="+mn-ea"/>
              <a:sym typeface="+mn-ea"/>
            </a:endParaRPr>
          </a:p>
        </p:txBody>
      </p:sp>
      <p:sp>
        <p:nvSpPr>
          <p:cNvPr id="89" name="任意多边形: 形状 53"/>
          <p:cNvSpPr/>
          <p:nvPr>
            <p:custDataLst>
              <p:tags r:id="rId26"/>
            </p:custDataLst>
          </p:nvPr>
        </p:nvSpPr>
        <p:spPr>
          <a:xfrm>
            <a:off x="5792065" y="1779029"/>
            <a:ext cx="171037" cy="171037"/>
          </a:xfrm>
          <a:custGeom>
            <a:avLst/>
            <a:gdLst>
              <a:gd name="connsiteX0" fmla="*/ 0 w 1236142"/>
              <a:gd name="connsiteY0" fmla="*/ 618071 h 1236142"/>
              <a:gd name="connsiteX1" fmla="*/ 618071 w 1236142"/>
              <a:gd name="connsiteY1" fmla="*/ 0 h 1236142"/>
              <a:gd name="connsiteX2" fmla="*/ 1236142 w 1236142"/>
              <a:gd name="connsiteY2" fmla="*/ 618071 h 1236142"/>
              <a:gd name="connsiteX3" fmla="*/ 618071 w 1236142"/>
              <a:gd name="connsiteY3" fmla="*/ 1236142 h 1236142"/>
              <a:gd name="connsiteX4" fmla="*/ 0 w 1236142"/>
              <a:gd name="connsiteY4" fmla="*/ 618071 h 123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42" h="1236142">
                <a:moveTo>
                  <a:pt x="0" y="618071"/>
                </a:moveTo>
                <a:cubicBezTo>
                  <a:pt x="0" y="276720"/>
                  <a:pt x="276720" y="0"/>
                  <a:pt x="618071" y="0"/>
                </a:cubicBezTo>
                <a:cubicBezTo>
                  <a:pt x="959422" y="0"/>
                  <a:pt x="1236142" y="276720"/>
                  <a:pt x="1236142" y="618071"/>
                </a:cubicBezTo>
                <a:cubicBezTo>
                  <a:pt x="1236142" y="959422"/>
                  <a:pt x="959422" y="1236142"/>
                  <a:pt x="618071" y="1236142"/>
                </a:cubicBezTo>
                <a:cubicBezTo>
                  <a:pt x="276720" y="1236142"/>
                  <a:pt x="0" y="959422"/>
                  <a:pt x="0" y="618071"/>
                </a:cubicBezTo>
                <a:close/>
              </a:path>
            </a:pathLst>
          </a:custGeom>
          <a:gradFill>
            <a:gsLst>
              <a:gs pos="4000">
                <a:schemeClr val="accent1">
                  <a:lumMod val="60000"/>
                  <a:lumOff val="40000"/>
                </a:schemeClr>
              </a:gs>
              <a:gs pos="100000">
                <a:schemeClr val="accent1">
                  <a:lumMod val="60000"/>
                  <a:lumOff val="40000"/>
                </a:schemeClr>
              </a:gs>
              <a:gs pos="54000">
                <a:schemeClr val="accent1"/>
              </a:gs>
            </a:gsLst>
            <a:lin ang="2700000" scaled="0"/>
          </a:gradFill>
          <a:ln w="19050">
            <a:gradFill>
              <a:gsLst>
                <a:gs pos="0">
                  <a:schemeClr val="accent1">
                    <a:lumMod val="20000"/>
                    <a:lumOff val="80000"/>
                  </a:schemeClr>
                </a:gs>
                <a:gs pos="37000">
                  <a:srgbClr val="FFFFFF"/>
                </a:gs>
                <a:gs pos="71000">
                  <a:schemeClr val="accent1">
                    <a:lumMod val="20000"/>
                    <a:lumOff val="80000"/>
                  </a:schemeClr>
                </a:gs>
                <a:gs pos="100000">
                  <a:srgbClr val="FFFFFF"/>
                </a:gs>
              </a:gsLst>
              <a:lin ang="16200000" scaled="0"/>
            </a:gradFill>
          </a:ln>
          <a:effectLst>
            <a:outerShdw blurRad="355600" algn="ctr" rotWithShape="0">
              <a:schemeClr val="accent1">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3217545" cy="522605"/>
          </a:xfrm>
        </p:spPr>
        <p:txBody>
          <a:bodyPr>
            <a:normAutofit fontScale="90000"/>
          </a:bodyPr>
          <a:p>
            <a:r>
              <a:rPr lang="zh-CN" altLang="en-US" sz="3200"/>
              <a:t>分类推进</a:t>
            </a:r>
            <a:r>
              <a:rPr lang="zh-CN" altLang="en-US" sz="3200"/>
              <a:t>项目调整</a:t>
            </a:r>
            <a:endParaRPr lang="zh-CN" altLang="en-US" sz="3200"/>
          </a:p>
        </p:txBody>
      </p:sp>
      <p:sp>
        <p:nvSpPr>
          <p:cNvPr id="31" name="圆角矩形 30"/>
          <p:cNvSpPr/>
          <p:nvPr>
            <p:custDataLst>
              <p:tags r:id="rId1"/>
            </p:custDataLst>
          </p:nvPr>
        </p:nvSpPr>
        <p:spPr>
          <a:xfrm>
            <a:off x="1210628" y="963295"/>
            <a:ext cx="10286365" cy="2339975"/>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algn="ctr"/>
            <a:endParaRPr lang="zh-CN" altLang="en-US" sz="1600">
              <a:sym typeface="+mn-ea"/>
            </a:endParaRPr>
          </a:p>
        </p:txBody>
      </p:sp>
      <p:sp>
        <p:nvSpPr>
          <p:cNvPr id="36" name="圆角矩形 35"/>
          <p:cNvSpPr/>
          <p:nvPr>
            <p:custDataLst>
              <p:tags r:id="rId2"/>
            </p:custDataLst>
          </p:nvPr>
        </p:nvSpPr>
        <p:spPr>
          <a:xfrm>
            <a:off x="696278" y="1583055"/>
            <a:ext cx="3211657" cy="1099820"/>
          </a:xfrm>
          <a:prstGeom prst="roundRect">
            <a:avLst>
              <a:gd name="adj" fmla="val 50000"/>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zh-CN" altLang="en-US" sz="2000" b="1">
                <a:solidFill>
                  <a:schemeClr val="lt1">
                    <a:lumMod val="100000"/>
                  </a:schemeClr>
                </a:solidFill>
                <a:latin typeface="+mn-ea"/>
                <a:cs typeface="+mn-ea"/>
                <a:sym typeface="+mn-ea"/>
              </a:rPr>
              <a:t>调整前</a:t>
            </a:r>
            <a:endParaRPr lang="zh-CN" altLang="en-US" sz="2000" b="1">
              <a:solidFill>
                <a:schemeClr val="lt1">
                  <a:lumMod val="100000"/>
                </a:schemeClr>
              </a:solidFill>
              <a:latin typeface="+mn-ea"/>
              <a:cs typeface="+mn-ea"/>
              <a:sym typeface="+mn-ea"/>
            </a:endParaRPr>
          </a:p>
        </p:txBody>
      </p:sp>
      <p:sp>
        <p:nvSpPr>
          <p:cNvPr id="5" name="矩形 4"/>
          <p:cNvSpPr/>
          <p:nvPr>
            <p:custDataLst>
              <p:tags r:id="rId3"/>
            </p:custDataLst>
          </p:nvPr>
        </p:nvSpPr>
        <p:spPr>
          <a:xfrm>
            <a:off x="4150043" y="1483360"/>
            <a:ext cx="7015764" cy="1299845"/>
          </a:xfrm>
          <a:prstGeom prst="rect">
            <a:avLst/>
          </a:prstGeom>
          <a:noFill/>
        </p:spPr>
        <p:txBody>
          <a:bodyPr wrap="square" lIns="0" tIns="0" rIns="0" bIns="0" rtlCol="0" anchor="ctr" anchorCtr="0">
            <a:noAutofit/>
          </a:bodyPr>
          <a:p>
            <a:pPr>
              <a:lnSpc>
                <a:spcPct val="150000"/>
              </a:lnSpc>
              <a:spcBef>
                <a:spcPct val="0"/>
              </a:spcBef>
              <a:spcAft>
                <a:spcPct val="0"/>
              </a:spcAft>
            </a:pPr>
            <a:r>
              <a:rPr lang="zh-CN" altLang="en-US">
                <a:solidFill>
                  <a:schemeClr val="tx1">
                    <a:lumMod val="85000"/>
                    <a:lumOff val="15000"/>
                  </a:schemeClr>
                </a:solidFill>
                <a:latin typeface="+mn-ea"/>
                <a:cs typeface="+mn-ea"/>
                <a:sym typeface="+mn-ea"/>
              </a:rPr>
              <a:t>调整前已立项的项目，仍按原有方式执行，根据项目执行情况，教育部将分年度对已到项目周期的项目组织结题验收并公布结题情况，</a:t>
            </a:r>
            <a:endParaRPr lang="zh-CN" altLang="en-US">
              <a:solidFill>
                <a:schemeClr val="tx1">
                  <a:lumMod val="85000"/>
                  <a:lumOff val="15000"/>
                </a:schemeClr>
              </a:solidFill>
              <a:latin typeface="+mn-ea"/>
              <a:cs typeface="+mn-ea"/>
              <a:sym typeface="+mn-ea"/>
            </a:endParaRPr>
          </a:p>
        </p:txBody>
      </p:sp>
      <p:sp>
        <p:nvSpPr>
          <p:cNvPr id="3" name="圆角矩形 2"/>
          <p:cNvSpPr/>
          <p:nvPr>
            <p:custDataLst>
              <p:tags r:id="rId4"/>
            </p:custDataLst>
          </p:nvPr>
        </p:nvSpPr>
        <p:spPr>
          <a:xfrm>
            <a:off x="1210628" y="3556000"/>
            <a:ext cx="10286365" cy="2339975"/>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600">
              <a:sym typeface="+mn-ea"/>
            </a:endParaRPr>
          </a:p>
        </p:txBody>
      </p:sp>
      <p:sp>
        <p:nvSpPr>
          <p:cNvPr id="4" name="圆角矩形 35"/>
          <p:cNvSpPr/>
          <p:nvPr>
            <p:custDataLst>
              <p:tags r:id="rId5"/>
            </p:custDataLst>
          </p:nvPr>
        </p:nvSpPr>
        <p:spPr>
          <a:xfrm>
            <a:off x="696278" y="4175760"/>
            <a:ext cx="3211657" cy="109982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zh-CN" altLang="en-US" sz="2000" b="1">
                <a:solidFill>
                  <a:schemeClr val="lt1">
                    <a:lumMod val="100000"/>
                  </a:schemeClr>
                </a:solidFill>
                <a:latin typeface="+mn-ea"/>
                <a:cs typeface="+mn-ea"/>
                <a:sym typeface="+mn-ea"/>
              </a:rPr>
              <a:t>调整后</a:t>
            </a:r>
            <a:endParaRPr lang="zh-CN" altLang="en-US" sz="2000" b="1">
              <a:solidFill>
                <a:schemeClr val="lt1">
                  <a:lumMod val="100000"/>
                </a:schemeClr>
              </a:solidFill>
              <a:latin typeface="+mn-ea"/>
              <a:cs typeface="+mn-ea"/>
              <a:sym typeface="+mn-ea"/>
            </a:endParaRPr>
          </a:p>
        </p:txBody>
      </p:sp>
      <p:sp>
        <p:nvSpPr>
          <p:cNvPr id="6" name="矩形 5"/>
          <p:cNvSpPr/>
          <p:nvPr>
            <p:custDataLst>
              <p:tags r:id="rId6"/>
            </p:custDataLst>
          </p:nvPr>
        </p:nvSpPr>
        <p:spPr>
          <a:xfrm>
            <a:off x="4150043" y="4076065"/>
            <a:ext cx="7015764" cy="1299845"/>
          </a:xfrm>
          <a:prstGeom prst="rect">
            <a:avLst/>
          </a:prstGeom>
          <a:noFill/>
        </p:spPr>
        <p:txBody>
          <a:bodyPr wrap="square" lIns="0" tIns="0" rIns="0" bIns="0" rtlCol="0" anchor="ctr" anchorCtr="0">
            <a:noAutofit/>
          </a:bodyPr>
          <a:p>
            <a:pPr>
              <a:lnSpc>
                <a:spcPct val="150000"/>
              </a:lnSpc>
              <a:spcBef>
                <a:spcPct val="0"/>
              </a:spcBef>
              <a:spcAft>
                <a:spcPct val="0"/>
              </a:spcAft>
            </a:pPr>
            <a:r>
              <a:rPr lang="zh-CN" altLang="en-US">
                <a:solidFill>
                  <a:schemeClr val="tx1">
                    <a:lumMod val="85000"/>
                    <a:lumOff val="15000"/>
                  </a:schemeClr>
                </a:solidFill>
                <a:latin typeface="+mn-ea"/>
                <a:cs typeface="+mn-ea"/>
                <a:sym typeface="+mn-ea"/>
              </a:rPr>
              <a:t>2024年起，按照新的项目运行模式开展项目指南征集，由于当年立项的项目无法在当年完成结题验收(项目周期一般为一至两年)，根据项目完成结题验收的情况，适时开展首次“教育部优秀产学合作协同育人项目”的认定工作。</a:t>
            </a:r>
            <a:endParaRPr lang="zh-CN" altLang="en-US">
              <a:solidFill>
                <a:schemeClr val="tx1">
                  <a:lumMod val="85000"/>
                  <a:lumOff val="15000"/>
                </a:schemeClr>
              </a:solidFill>
              <a:latin typeface="+mn-ea"/>
              <a:cs typeface="+mn-ea"/>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三、企业指南征集</a:t>
            </a:r>
            <a:r>
              <a:rPr lang="zh-CN" altLang="en-US" sz="3200"/>
              <a:t>说明</a:t>
            </a:r>
            <a:endParaRPr lang="zh-CN" altLang="en-US" sz="3200"/>
          </a:p>
        </p:txBody>
      </p:sp>
      <p:sp>
        <p:nvSpPr>
          <p:cNvPr id="7" name="文本框 6"/>
          <p:cNvSpPr txBox="1"/>
          <p:nvPr/>
        </p:nvSpPr>
        <p:spPr>
          <a:xfrm>
            <a:off x="6096635" y="427355"/>
            <a:ext cx="5410835" cy="460375"/>
          </a:xfrm>
          <a:prstGeom prst="rect">
            <a:avLst/>
          </a:prstGeom>
          <a:noFill/>
        </p:spPr>
        <p:txBody>
          <a:bodyPr wrap="square" rtlCol="0">
            <a:spAutoFit/>
          </a:bodyPr>
          <a:p>
            <a:r>
              <a:rPr lang="zh-CN" altLang="en-US" sz="2400" b="1">
                <a:solidFill>
                  <a:srgbClr val="FF0000"/>
                </a:solidFill>
              </a:rPr>
              <a:t>平台网址：https://cxhz.hep.com.cn</a:t>
            </a:r>
            <a:endParaRPr lang="zh-CN" altLang="en-US" sz="2400" b="1">
              <a:solidFill>
                <a:srgbClr val="FF0000"/>
              </a:solidFill>
            </a:endParaRPr>
          </a:p>
        </p:txBody>
      </p:sp>
      <p:pic>
        <p:nvPicPr>
          <p:cNvPr id="8" name="图片 7"/>
          <p:cNvPicPr>
            <a:picLocks noChangeAspect="1"/>
          </p:cNvPicPr>
          <p:nvPr/>
        </p:nvPicPr>
        <p:blipFill>
          <a:blip r:embed="rId1"/>
          <a:stretch>
            <a:fillRect/>
          </a:stretch>
        </p:blipFill>
        <p:spPr>
          <a:xfrm>
            <a:off x="0" y="1016000"/>
            <a:ext cx="12192635" cy="58305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项目指南征集变化</a:t>
            </a:r>
            <a:r>
              <a:rPr lang="zh-CN" altLang="en-US" sz="3200"/>
              <a:t>趋势</a:t>
            </a:r>
            <a:endParaRPr lang="zh-CN" altLang="en-US" sz="3200"/>
          </a:p>
        </p:txBody>
      </p:sp>
      <p:sp>
        <p:nvSpPr>
          <p:cNvPr id="23" name="文本框 22"/>
          <p:cNvSpPr txBox="1"/>
          <p:nvPr>
            <p:custDataLst>
              <p:tags r:id="rId1"/>
            </p:custDataLst>
          </p:nvPr>
        </p:nvSpPr>
        <p:spPr>
          <a:xfrm>
            <a:off x="1675130" y="3121025"/>
            <a:ext cx="2230120" cy="1093470"/>
          </a:xfrm>
          <a:prstGeom prst="rect">
            <a:avLst/>
          </a:prstGeom>
          <a:noFill/>
        </p:spPr>
        <p:txBody>
          <a:bodyPr wrap="square" lIns="0" tIns="0" rIns="0" bIns="0" rtlCol="0">
            <a:noAutofit/>
          </a:bodyPr>
          <a:p>
            <a:pPr>
              <a:lnSpc>
                <a:spcPct val="150000"/>
              </a:lnSpc>
            </a:pPr>
            <a:r>
              <a:rPr lang="zh-CN" altLang="en-US" sz="1600" dirty="0">
                <a:solidFill>
                  <a:schemeClr val="tx1">
                    <a:lumMod val="85000"/>
                    <a:lumOff val="15000"/>
                  </a:schemeClr>
                </a:solidFill>
              </a:rPr>
              <a:t>首次提出项目重点支持领域，服务国家战略急需和新兴领域人才培养。</a:t>
            </a:r>
            <a:endParaRPr lang="zh-CN" altLang="en-US" sz="1600" dirty="0">
              <a:solidFill>
                <a:schemeClr val="tx1">
                  <a:lumMod val="85000"/>
                  <a:lumOff val="15000"/>
                </a:schemeClr>
              </a:solidFill>
            </a:endParaRPr>
          </a:p>
          <a:p>
            <a:pPr>
              <a:lnSpc>
                <a:spcPct val="150000"/>
              </a:lnSpc>
            </a:pPr>
            <a:endParaRPr lang="zh-CN" altLang="en-US" sz="1600" dirty="0">
              <a:solidFill>
                <a:schemeClr val="tx1">
                  <a:lumMod val="85000"/>
                  <a:lumOff val="15000"/>
                </a:schemeClr>
              </a:solidFill>
            </a:endParaRPr>
          </a:p>
        </p:txBody>
      </p:sp>
      <p:sp>
        <p:nvSpPr>
          <p:cNvPr id="45" name="矩形: 圆角 44"/>
          <p:cNvSpPr/>
          <p:nvPr>
            <p:custDataLst>
              <p:tags r:id="rId2"/>
            </p:custDataLst>
          </p:nvPr>
        </p:nvSpPr>
        <p:spPr>
          <a:xfrm>
            <a:off x="1675260" y="2656280"/>
            <a:ext cx="2112557" cy="451957"/>
          </a:xfrm>
          <a:prstGeom prst="roundRect">
            <a:avLst>
              <a:gd name="adj" fmla="val 0"/>
            </a:avLst>
          </a:prstGeom>
          <a:noFill/>
          <a:ln>
            <a:noFill/>
          </a:ln>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en-US" altLang="zh-CN" sz="2400" b="1" spc="100" dirty="0">
                <a:solidFill>
                  <a:schemeClr val="accent1"/>
                </a:solidFill>
                <a:latin typeface="+mn-ea"/>
              </a:rPr>
              <a:t>2020</a:t>
            </a:r>
            <a:r>
              <a:rPr lang="zh-CN" altLang="en-US" sz="2400" b="1" spc="100" dirty="0">
                <a:solidFill>
                  <a:schemeClr val="accent1"/>
                </a:solidFill>
                <a:latin typeface="+mn-ea"/>
              </a:rPr>
              <a:t>年</a:t>
            </a:r>
            <a:endParaRPr lang="zh-CN" altLang="en-US" sz="2400" b="1" spc="100" dirty="0">
              <a:solidFill>
                <a:schemeClr val="accent1"/>
              </a:solidFill>
              <a:latin typeface="+mn-ea"/>
            </a:endParaRPr>
          </a:p>
        </p:txBody>
      </p:sp>
      <p:sp>
        <p:nvSpPr>
          <p:cNvPr id="47" name="文本框 46"/>
          <p:cNvSpPr txBox="1"/>
          <p:nvPr>
            <p:custDataLst>
              <p:tags r:id="rId3"/>
            </p:custDataLst>
          </p:nvPr>
        </p:nvSpPr>
        <p:spPr>
          <a:xfrm>
            <a:off x="4817745" y="1494790"/>
            <a:ext cx="2590165" cy="1853565"/>
          </a:xfrm>
          <a:prstGeom prst="rect">
            <a:avLst/>
          </a:prstGeom>
          <a:noFill/>
        </p:spPr>
        <p:txBody>
          <a:bodyPr wrap="square" lIns="0" tIns="0" rIns="0" bIns="0" rtlCol="0">
            <a:noAutofit/>
          </a:bodyPr>
          <a:p>
            <a:pPr algn="ct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a:t>
            </a:r>
            <a:r>
              <a:rPr lang="zh-CN" altLang="en-US" sz="1600" dirty="0">
                <a:solidFill>
                  <a:schemeClr val="tx1">
                    <a:lumMod val="85000"/>
                    <a:lumOff val="15000"/>
                  </a:schemeClr>
                </a:solidFill>
              </a:rPr>
              <a:t>首次发布项目指南引导，重点支持七大方向项目。</a:t>
            </a:r>
            <a:endParaRPr lang="zh-CN" altLang="en-US" sz="1600" dirty="0">
              <a:solidFill>
                <a:schemeClr val="tx1">
                  <a:lumMod val="85000"/>
                  <a:lumOff val="15000"/>
                </a:schemeClr>
              </a:solidFill>
            </a:endParaRPr>
          </a:p>
          <a:p>
            <a:pPr algn="ct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a:t>
            </a:r>
            <a:r>
              <a:rPr lang="zh-CN" altLang="en-US" sz="1600" dirty="0">
                <a:solidFill>
                  <a:schemeClr val="tx1">
                    <a:lumMod val="85000"/>
                    <a:lumOff val="15000"/>
                  </a:schemeClr>
                </a:solidFill>
              </a:rPr>
              <a:t>采用“滚动征集，逐月遴选”</a:t>
            </a:r>
            <a:r>
              <a:rPr lang="en-US" altLang="zh-CN" sz="1600" dirty="0">
                <a:solidFill>
                  <a:schemeClr val="tx1">
                    <a:lumMod val="85000"/>
                    <a:lumOff val="15000"/>
                  </a:schemeClr>
                </a:solidFill>
              </a:rPr>
              <a:t>  </a:t>
            </a:r>
            <a:r>
              <a:rPr lang="zh-CN" altLang="en-US" sz="1600" dirty="0">
                <a:solidFill>
                  <a:schemeClr val="tx1">
                    <a:lumMod val="85000"/>
                    <a:lumOff val="15000"/>
                  </a:schemeClr>
                </a:solidFill>
              </a:rPr>
              <a:t>的方式，增强企业参与项目的灵活性。</a:t>
            </a:r>
            <a:endParaRPr lang="zh-CN" altLang="en-US" sz="1600" dirty="0">
              <a:solidFill>
                <a:schemeClr val="tx1">
                  <a:lumMod val="85000"/>
                  <a:lumOff val="15000"/>
                </a:schemeClr>
              </a:solidFill>
            </a:endParaRPr>
          </a:p>
        </p:txBody>
      </p:sp>
      <p:sp>
        <p:nvSpPr>
          <p:cNvPr id="50" name="矩形: 圆角 49"/>
          <p:cNvSpPr/>
          <p:nvPr>
            <p:custDataLst>
              <p:tags r:id="rId4"/>
            </p:custDataLst>
          </p:nvPr>
        </p:nvSpPr>
        <p:spPr>
          <a:xfrm>
            <a:off x="5011023" y="1030590"/>
            <a:ext cx="2112557" cy="451957"/>
          </a:xfrm>
          <a:prstGeom prst="roundRect">
            <a:avLst>
              <a:gd name="adj" fmla="val 0"/>
            </a:avLst>
          </a:prstGeom>
          <a:noFill/>
          <a:ln>
            <a:noFill/>
          </a:ln>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en-US" altLang="zh-CN" sz="2400" b="1" spc="100" dirty="0">
                <a:solidFill>
                  <a:schemeClr val="accent1"/>
                </a:solidFill>
                <a:latin typeface="+mn-ea"/>
              </a:rPr>
              <a:t>2021</a:t>
            </a:r>
            <a:r>
              <a:rPr lang="zh-CN" altLang="en-US" sz="2400" b="1" spc="100" dirty="0">
                <a:solidFill>
                  <a:schemeClr val="accent1"/>
                </a:solidFill>
                <a:latin typeface="+mn-ea"/>
              </a:rPr>
              <a:t>年</a:t>
            </a:r>
            <a:endParaRPr lang="zh-CN" altLang="en-US" sz="2400" b="1" spc="100" dirty="0">
              <a:solidFill>
                <a:schemeClr val="accent1"/>
              </a:solidFill>
              <a:latin typeface="+mn-ea"/>
            </a:endParaRPr>
          </a:p>
        </p:txBody>
      </p:sp>
      <p:sp>
        <p:nvSpPr>
          <p:cNvPr id="51" name="文本框 50"/>
          <p:cNvSpPr txBox="1"/>
          <p:nvPr>
            <p:custDataLst>
              <p:tags r:id="rId5"/>
            </p:custDataLst>
          </p:nvPr>
        </p:nvSpPr>
        <p:spPr>
          <a:xfrm>
            <a:off x="5782310" y="4099560"/>
            <a:ext cx="2493010" cy="1011555"/>
          </a:xfrm>
          <a:prstGeom prst="rect">
            <a:avLst/>
          </a:prstGeom>
          <a:noFill/>
        </p:spPr>
        <p:txBody>
          <a:bodyPr wrap="square" lIns="0" tIns="0" rIns="0" bIns="0" rtlCol="0">
            <a:noAutofit/>
          </a:bodyPr>
          <a:p>
            <a:pPr algn="ct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a:t>
            </a:r>
            <a:r>
              <a:rPr lang="zh-CN" altLang="en-US" sz="1600" dirty="0">
                <a:solidFill>
                  <a:schemeClr val="tx1">
                    <a:lumMod val="85000"/>
                    <a:lumOff val="15000"/>
                  </a:schemeClr>
                </a:solidFill>
              </a:rPr>
              <a:t>聚焦“四新”领域建设:细化42个重点支持领域</a:t>
            </a:r>
            <a:endParaRPr lang="zh-CN" altLang="en-US" sz="1600" dirty="0">
              <a:solidFill>
                <a:schemeClr val="tx1">
                  <a:lumMod val="85000"/>
                  <a:lumOff val="15000"/>
                </a:schemeClr>
              </a:solidFill>
            </a:endParaRPr>
          </a:p>
          <a:p>
            <a:pPr algn="ct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a:t>
            </a:r>
            <a:r>
              <a:rPr lang="zh-CN" altLang="en-US" sz="1600" dirty="0">
                <a:solidFill>
                  <a:schemeClr val="tx1">
                    <a:lumMod val="85000"/>
                    <a:lumOff val="15000"/>
                  </a:schemeClr>
                </a:solidFill>
              </a:rPr>
              <a:t>首次设立企业专项，打造项目“创新港”和“示范区”。</a:t>
            </a:r>
            <a:endParaRPr lang="zh-CN" altLang="en-US" sz="1600" dirty="0">
              <a:solidFill>
                <a:schemeClr val="tx1">
                  <a:lumMod val="85000"/>
                  <a:lumOff val="15000"/>
                </a:schemeClr>
              </a:solidFill>
            </a:endParaRPr>
          </a:p>
        </p:txBody>
      </p:sp>
      <p:sp>
        <p:nvSpPr>
          <p:cNvPr id="52" name="矩形: 圆角 51"/>
          <p:cNvSpPr/>
          <p:nvPr>
            <p:custDataLst>
              <p:tags r:id="rId6"/>
            </p:custDataLst>
          </p:nvPr>
        </p:nvSpPr>
        <p:spPr>
          <a:xfrm>
            <a:off x="6013170" y="3635278"/>
            <a:ext cx="2112557" cy="451957"/>
          </a:xfrm>
          <a:prstGeom prst="roundRect">
            <a:avLst>
              <a:gd name="adj" fmla="val 0"/>
            </a:avLst>
          </a:prstGeom>
          <a:noFill/>
          <a:ln>
            <a:noFill/>
          </a:ln>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en-US" altLang="zh-CN" sz="2400" b="1" spc="100" dirty="0">
                <a:solidFill>
                  <a:schemeClr val="accent1"/>
                </a:solidFill>
                <a:latin typeface="+mn-ea"/>
              </a:rPr>
              <a:t>2022</a:t>
            </a:r>
            <a:r>
              <a:rPr lang="zh-CN" altLang="en-US" sz="2400" b="1" spc="100" dirty="0">
                <a:solidFill>
                  <a:schemeClr val="accent1"/>
                </a:solidFill>
                <a:latin typeface="+mn-ea"/>
              </a:rPr>
              <a:t>年</a:t>
            </a:r>
            <a:endParaRPr lang="zh-CN" altLang="en-US" sz="2400" b="1" spc="100" dirty="0">
              <a:solidFill>
                <a:schemeClr val="accent1"/>
              </a:solidFill>
              <a:latin typeface="+mn-ea"/>
            </a:endParaRPr>
          </a:p>
        </p:txBody>
      </p:sp>
      <p:sp>
        <p:nvSpPr>
          <p:cNvPr id="53" name="文本框 52"/>
          <p:cNvSpPr txBox="1"/>
          <p:nvPr>
            <p:custDataLst>
              <p:tags r:id="rId7"/>
            </p:custDataLst>
          </p:nvPr>
        </p:nvSpPr>
        <p:spPr>
          <a:xfrm>
            <a:off x="9404985" y="4805680"/>
            <a:ext cx="2447290" cy="1011555"/>
          </a:xfrm>
          <a:prstGeom prst="rect">
            <a:avLst/>
          </a:prstGeom>
          <a:noFill/>
        </p:spPr>
        <p:txBody>
          <a:bodyPr wrap="square" lIns="0" tIns="0" rIns="0" bIns="0" rtlCol="0">
            <a:noAutofit/>
          </a:bodyPr>
          <a:p>
            <a:pPr>
              <a:lnSpc>
                <a:spcPct val="150000"/>
              </a:lnSpc>
            </a:pPr>
            <a:r>
              <a:rPr lang="zh-CN" altLang="en-US" sz="1600" dirty="0">
                <a:solidFill>
                  <a:schemeClr val="tx1">
                    <a:lumMod val="85000"/>
                    <a:lumOff val="15000"/>
                  </a:schemeClr>
                </a:solidFill>
              </a:rPr>
              <a:t>首次设立项目群，推动特定领域系统性人才培养改革。</a:t>
            </a:r>
            <a:endParaRPr lang="zh-CN" altLang="en-US" sz="1600" dirty="0">
              <a:solidFill>
                <a:schemeClr val="tx1">
                  <a:lumMod val="85000"/>
                  <a:lumOff val="15000"/>
                </a:schemeClr>
              </a:solidFill>
            </a:endParaRPr>
          </a:p>
        </p:txBody>
      </p:sp>
      <p:sp>
        <p:nvSpPr>
          <p:cNvPr id="54" name="矩形: 圆角 53"/>
          <p:cNvSpPr/>
          <p:nvPr>
            <p:custDataLst>
              <p:tags r:id="rId8"/>
            </p:custDataLst>
          </p:nvPr>
        </p:nvSpPr>
        <p:spPr>
          <a:xfrm>
            <a:off x="9739487" y="4340963"/>
            <a:ext cx="2112557" cy="451957"/>
          </a:xfrm>
          <a:prstGeom prst="roundRect">
            <a:avLst>
              <a:gd name="adj" fmla="val 0"/>
            </a:avLst>
          </a:prstGeom>
          <a:noFill/>
          <a:ln>
            <a:noFill/>
          </a:ln>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en-US" altLang="zh-CN" sz="2400" b="1" spc="100" dirty="0">
                <a:solidFill>
                  <a:schemeClr val="accent1"/>
                </a:solidFill>
                <a:latin typeface="+mn-ea"/>
              </a:rPr>
              <a:t>2023</a:t>
            </a:r>
            <a:r>
              <a:rPr lang="zh-CN" altLang="en-US" sz="2400" b="1" spc="100" dirty="0">
                <a:solidFill>
                  <a:schemeClr val="accent1"/>
                </a:solidFill>
                <a:latin typeface="+mn-ea"/>
              </a:rPr>
              <a:t>年</a:t>
            </a:r>
            <a:endParaRPr lang="zh-CN" altLang="en-US" sz="2400" b="1" spc="100" dirty="0">
              <a:solidFill>
                <a:schemeClr val="accent1"/>
              </a:solidFill>
              <a:latin typeface="+mn-ea"/>
            </a:endParaRPr>
          </a:p>
        </p:txBody>
      </p:sp>
      <p:sp>
        <p:nvSpPr>
          <p:cNvPr id="55" name="文本框 54"/>
          <p:cNvSpPr txBox="1"/>
          <p:nvPr>
            <p:custDataLst>
              <p:tags r:id="rId9"/>
            </p:custDataLst>
          </p:nvPr>
        </p:nvSpPr>
        <p:spPr>
          <a:xfrm>
            <a:off x="9384665" y="2109470"/>
            <a:ext cx="2470150" cy="1861820"/>
          </a:xfrm>
          <a:prstGeom prst="rect">
            <a:avLst/>
          </a:prstGeom>
          <a:noFill/>
        </p:spPr>
        <p:txBody>
          <a:bodyPr wrap="square" lIns="0" tIns="0" rIns="0" bIns="0" rtlCol="0">
            <a:noAutofit/>
          </a:bodyPr>
          <a:p>
            <a:pPr>
              <a:lnSpc>
                <a:spcPct val="150000"/>
              </a:lnSpc>
            </a:pPr>
            <a:r>
              <a:rPr lang="zh-CN" altLang="en-US" sz="1600" dirty="0">
                <a:solidFill>
                  <a:schemeClr val="tx1">
                    <a:lumMod val="85000"/>
                    <a:lumOff val="15000"/>
                  </a:schemeClr>
                </a:solidFill>
              </a:rPr>
              <a:t>由“逐月征集”调整为“随时征集”，不再限制申报月份和截止时间。</a:t>
            </a:r>
            <a:endParaRPr lang="zh-CN" altLang="en-US" sz="1600" dirty="0">
              <a:solidFill>
                <a:schemeClr val="tx1">
                  <a:lumMod val="85000"/>
                  <a:lumOff val="15000"/>
                </a:schemeClr>
              </a:solidFill>
            </a:endParaRPr>
          </a:p>
          <a:p>
            <a:pPr>
              <a:lnSpc>
                <a:spcPct val="150000"/>
              </a:lnSpc>
            </a:pPr>
            <a:r>
              <a:rPr lang="zh-CN" altLang="en-US" sz="1600" dirty="0">
                <a:solidFill>
                  <a:srgbClr val="FF0000"/>
                </a:solidFill>
              </a:rPr>
              <a:t>(本年度发布的项目仅限当年有效)</a:t>
            </a:r>
            <a:endParaRPr lang="zh-CN" altLang="en-US" sz="1600" dirty="0">
              <a:solidFill>
                <a:srgbClr val="FF0000"/>
              </a:solidFill>
            </a:endParaRPr>
          </a:p>
        </p:txBody>
      </p:sp>
      <p:sp>
        <p:nvSpPr>
          <p:cNvPr id="56" name="矩形: 圆角 55"/>
          <p:cNvSpPr/>
          <p:nvPr>
            <p:custDataLst>
              <p:tags r:id="rId10"/>
            </p:custDataLst>
          </p:nvPr>
        </p:nvSpPr>
        <p:spPr>
          <a:xfrm>
            <a:off x="9742474" y="1644424"/>
            <a:ext cx="2112557" cy="451957"/>
          </a:xfrm>
          <a:prstGeom prst="roundRect">
            <a:avLst>
              <a:gd name="adj" fmla="val 0"/>
            </a:avLst>
          </a:prstGeom>
          <a:noFill/>
          <a:ln>
            <a:noFill/>
          </a:ln>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en-US" altLang="zh-CN" sz="2400" b="1" spc="100" dirty="0">
                <a:solidFill>
                  <a:schemeClr val="accent1"/>
                </a:solidFill>
                <a:latin typeface="+mn-ea"/>
              </a:rPr>
              <a:t>2024</a:t>
            </a:r>
            <a:r>
              <a:rPr lang="zh-CN" altLang="en-US" sz="2400" b="1" spc="100" dirty="0">
                <a:solidFill>
                  <a:schemeClr val="accent1"/>
                </a:solidFill>
                <a:latin typeface="+mn-ea"/>
              </a:rPr>
              <a:t>年</a:t>
            </a:r>
            <a:endParaRPr lang="zh-CN" altLang="en-US" sz="2400" b="1" spc="100" dirty="0">
              <a:solidFill>
                <a:schemeClr val="accent1"/>
              </a:solidFill>
              <a:latin typeface="+mn-ea"/>
            </a:endParaRPr>
          </a:p>
        </p:txBody>
      </p:sp>
      <p:sp>
        <p:nvSpPr>
          <p:cNvPr id="140" name="椭圆 139"/>
          <p:cNvSpPr/>
          <p:nvPr>
            <p:custDataLst>
              <p:tags r:id="rId11"/>
            </p:custDataLst>
          </p:nvPr>
        </p:nvSpPr>
        <p:spPr>
          <a:xfrm>
            <a:off x="349020" y="5293825"/>
            <a:ext cx="345337" cy="345333"/>
          </a:xfrm>
          <a:prstGeom prst="ellipse">
            <a:avLst/>
          </a:prstGeom>
          <a:noFill/>
          <a:ln w="635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1" name="弧形 140"/>
          <p:cNvSpPr/>
          <p:nvPr>
            <p:custDataLst>
              <p:tags r:id="rId12"/>
            </p:custDataLst>
          </p:nvPr>
        </p:nvSpPr>
        <p:spPr>
          <a:xfrm>
            <a:off x="523761" y="1488352"/>
            <a:ext cx="4292747" cy="4292707"/>
          </a:xfrm>
          <a:prstGeom prst="arc">
            <a:avLst>
              <a:gd name="adj1" fmla="val 16441987"/>
              <a:gd name="adj2" fmla="val 0"/>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2" name="弧形 141"/>
          <p:cNvSpPr/>
          <p:nvPr>
            <p:custDataLst>
              <p:tags r:id="rId13"/>
            </p:custDataLst>
          </p:nvPr>
        </p:nvSpPr>
        <p:spPr>
          <a:xfrm flipH="1">
            <a:off x="523761" y="1488352"/>
            <a:ext cx="4292747" cy="4292707"/>
          </a:xfrm>
          <a:prstGeom prst="arc">
            <a:avLst>
              <a:gd name="adj1" fmla="val 16358807"/>
              <a:gd name="adj2" fmla="val 0"/>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3" name="弧形 142"/>
          <p:cNvSpPr/>
          <p:nvPr>
            <p:custDataLst>
              <p:tags r:id="rId14"/>
            </p:custDataLst>
          </p:nvPr>
        </p:nvSpPr>
        <p:spPr>
          <a:xfrm flipH="1" flipV="1">
            <a:off x="4828067" y="1821406"/>
            <a:ext cx="4292747" cy="4292707"/>
          </a:xfrm>
          <a:prstGeom prst="arc">
            <a:avLst>
              <a:gd name="adj1" fmla="val 16508925"/>
              <a:gd name="adj2" fmla="val 0"/>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4" name="弧形 143"/>
          <p:cNvSpPr/>
          <p:nvPr>
            <p:custDataLst>
              <p:tags r:id="rId15"/>
            </p:custDataLst>
          </p:nvPr>
        </p:nvSpPr>
        <p:spPr>
          <a:xfrm flipV="1">
            <a:off x="4828067" y="1821406"/>
            <a:ext cx="4292747" cy="4292707"/>
          </a:xfrm>
          <a:prstGeom prst="arc">
            <a:avLst>
              <a:gd name="adj1" fmla="val 16439839"/>
              <a:gd name="adj2" fmla="val 0"/>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5" name="等腰三角形 144"/>
          <p:cNvSpPr/>
          <p:nvPr>
            <p:custDataLst>
              <p:tags r:id="rId16"/>
            </p:custDataLst>
          </p:nvPr>
        </p:nvSpPr>
        <p:spPr>
          <a:xfrm rot="5400000">
            <a:off x="2432471" y="1347962"/>
            <a:ext cx="299895" cy="249501"/>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46" name="直接连接符 145"/>
          <p:cNvCxnSpPr/>
          <p:nvPr>
            <p:custDataLst>
              <p:tags r:id="rId17"/>
            </p:custDataLst>
          </p:nvPr>
        </p:nvCxnSpPr>
        <p:spPr>
          <a:xfrm flipH="1">
            <a:off x="520027" y="3635278"/>
            <a:ext cx="3305" cy="1695272"/>
          </a:xfrm>
          <a:prstGeom prst="line">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cxnSp>
      <p:sp>
        <p:nvSpPr>
          <p:cNvPr id="147" name="等腰三角形 146"/>
          <p:cNvSpPr/>
          <p:nvPr>
            <p:custDataLst>
              <p:tags r:id="rId18"/>
            </p:custDataLst>
          </p:nvPr>
        </p:nvSpPr>
        <p:spPr>
          <a:xfrm rot="10800000">
            <a:off x="4667515" y="3620343"/>
            <a:ext cx="299898" cy="24949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48" name="直接连接符 147"/>
          <p:cNvCxnSpPr/>
          <p:nvPr>
            <p:custDataLst>
              <p:tags r:id="rId19"/>
            </p:custDataLst>
          </p:nvPr>
        </p:nvCxnSpPr>
        <p:spPr>
          <a:xfrm flipV="1">
            <a:off x="9120425" y="1029843"/>
            <a:ext cx="0" cy="2941942"/>
          </a:xfrm>
          <a:prstGeom prst="line">
            <a:avLst/>
          </a:prstGeom>
          <a:ln w="63500">
            <a:solidFill>
              <a:schemeClr val="accent1">
                <a:alpha val="60000"/>
              </a:schemeClr>
            </a:solidFill>
          </a:ln>
        </p:spPr>
        <p:style>
          <a:lnRef idx="2">
            <a:schemeClr val="accent1"/>
          </a:lnRef>
          <a:fillRef idx="0">
            <a:srgbClr val="FFFFFF"/>
          </a:fillRef>
          <a:effectRef idx="0">
            <a:srgbClr val="FFFFFF"/>
          </a:effectRef>
          <a:fontRef idx="minor">
            <a:schemeClr val="tx1"/>
          </a:fontRef>
        </p:style>
      </p:cxnSp>
      <p:sp>
        <p:nvSpPr>
          <p:cNvPr id="149" name="等腰三角形 148"/>
          <p:cNvSpPr/>
          <p:nvPr>
            <p:custDataLst>
              <p:tags r:id="rId20"/>
            </p:custDataLst>
          </p:nvPr>
        </p:nvSpPr>
        <p:spPr>
          <a:xfrm>
            <a:off x="8836658" y="651985"/>
            <a:ext cx="568401" cy="48991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0" name="等腰三角形 149"/>
          <p:cNvSpPr/>
          <p:nvPr>
            <p:custDataLst>
              <p:tags r:id="rId21"/>
            </p:custDataLst>
          </p:nvPr>
        </p:nvSpPr>
        <p:spPr>
          <a:xfrm rot="5400000">
            <a:off x="6741258" y="5978601"/>
            <a:ext cx="299895" cy="249501"/>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a:t>
            </a:r>
            <a:r>
              <a:rPr lang="zh-CN" altLang="en-US" sz="3200"/>
              <a:t>类型</a:t>
            </a:r>
            <a:endParaRPr lang="zh-CN" altLang="en-US" sz="3200"/>
          </a:p>
        </p:txBody>
      </p:sp>
      <p:sp>
        <p:nvSpPr>
          <p:cNvPr id="34" name="矩形: 剪去对角 148"/>
          <p:cNvSpPr/>
          <p:nvPr>
            <p:custDataLst>
              <p:tags r:id="rId1"/>
            </p:custDataLst>
          </p:nvPr>
        </p:nvSpPr>
        <p:spPr>
          <a:xfrm>
            <a:off x="695960" y="939800"/>
            <a:ext cx="10798810" cy="1472565"/>
          </a:xfrm>
          <a:prstGeom prst="snip2DiagRect">
            <a:avLst>
              <a:gd name="adj1" fmla="val 0"/>
              <a:gd name="adj2" fmla="val 12621"/>
            </a:avLst>
          </a:prstGeom>
          <a:gradFill>
            <a:gsLst>
              <a:gs pos="0">
                <a:schemeClr val="accent1">
                  <a:alpha val="0"/>
                </a:schemeClr>
              </a:gs>
              <a:gs pos="100000">
                <a:schemeClr val="accent1">
                  <a:alpha val="15000"/>
                </a:schemeClr>
              </a:gs>
            </a:gsLst>
            <a:lin ang="5400000" scaled="0"/>
          </a:gradFill>
          <a:ln w="6350">
            <a:solidFill>
              <a:schemeClr val="accent1">
                <a:alpha val="5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黑体" panose="02010609060101010101" charset="-122"/>
            </a:endParaRPr>
          </a:p>
        </p:txBody>
      </p:sp>
      <p:sp>
        <p:nvSpPr>
          <p:cNvPr id="32" name="矩形: 剪去对角 148"/>
          <p:cNvSpPr/>
          <p:nvPr>
            <p:custDataLst>
              <p:tags r:id="rId2"/>
            </p:custDataLst>
          </p:nvPr>
        </p:nvSpPr>
        <p:spPr>
          <a:xfrm>
            <a:off x="695960" y="2719070"/>
            <a:ext cx="10798810" cy="1472565"/>
          </a:xfrm>
          <a:prstGeom prst="snip2DiagRect">
            <a:avLst>
              <a:gd name="adj1" fmla="val 0"/>
              <a:gd name="adj2" fmla="val 12621"/>
            </a:avLst>
          </a:prstGeom>
          <a:gradFill>
            <a:gsLst>
              <a:gs pos="0">
                <a:schemeClr val="accent1">
                  <a:alpha val="0"/>
                </a:schemeClr>
              </a:gs>
              <a:gs pos="100000">
                <a:schemeClr val="accent1">
                  <a:alpha val="15000"/>
                </a:schemeClr>
              </a:gs>
            </a:gsLst>
            <a:lin ang="5400000" scaled="0"/>
          </a:gradFill>
          <a:ln w="6350">
            <a:solidFill>
              <a:schemeClr val="accent1">
                <a:alpha val="5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黑体" panose="02010609060101010101" charset="-122"/>
            </a:endParaRPr>
          </a:p>
        </p:txBody>
      </p:sp>
      <p:sp>
        <p:nvSpPr>
          <p:cNvPr id="33" name="矩形: 剪去对角 148"/>
          <p:cNvSpPr/>
          <p:nvPr>
            <p:custDataLst>
              <p:tags r:id="rId3"/>
            </p:custDataLst>
          </p:nvPr>
        </p:nvSpPr>
        <p:spPr>
          <a:xfrm>
            <a:off x="698500" y="4432300"/>
            <a:ext cx="10798810" cy="1472565"/>
          </a:xfrm>
          <a:prstGeom prst="snip2DiagRect">
            <a:avLst>
              <a:gd name="adj1" fmla="val 0"/>
              <a:gd name="adj2" fmla="val 12621"/>
            </a:avLst>
          </a:prstGeom>
          <a:gradFill>
            <a:gsLst>
              <a:gs pos="0">
                <a:schemeClr val="accent1">
                  <a:alpha val="0"/>
                </a:schemeClr>
              </a:gs>
              <a:gs pos="100000">
                <a:schemeClr val="accent1">
                  <a:alpha val="15000"/>
                </a:schemeClr>
              </a:gs>
            </a:gsLst>
            <a:lin ang="5400000" scaled="0"/>
          </a:gradFill>
          <a:ln w="6350">
            <a:solidFill>
              <a:schemeClr val="accent1">
                <a:alpha val="5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黑体" panose="02010609060101010101" charset="-122"/>
            </a:endParaRPr>
          </a:p>
        </p:txBody>
      </p:sp>
      <p:sp>
        <p:nvSpPr>
          <p:cNvPr id="35" name="任意多边形 34"/>
          <p:cNvSpPr/>
          <p:nvPr>
            <p:custDataLst>
              <p:tags r:id="rId4"/>
            </p:custDataLst>
          </p:nvPr>
        </p:nvSpPr>
        <p:spPr>
          <a:xfrm>
            <a:off x="11140440" y="2393950"/>
            <a:ext cx="360045" cy="76200"/>
          </a:xfrm>
          <a:custGeom>
            <a:avLst/>
            <a:gdLst/>
            <a:ahLst/>
            <a:cxnLst>
              <a:cxn ang="3">
                <a:pos x="hc" y="t"/>
              </a:cxn>
              <a:cxn ang="cd2">
                <a:pos x="l" y="vc"/>
              </a:cxn>
              <a:cxn ang="cd4">
                <a:pos x="hc" y="b"/>
              </a:cxn>
              <a:cxn ang="0">
                <a:pos x="r" y="vc"/>
              </a:cxn>
            </a:cxnLst>
            <a:rect l="l" t="t" r="r" b="b"/>
            <a:pathLst>
              <a:path w="1533" h="506">
                <a:moveTo>
                  <a:pt x="506" y="0"/>
                </a:moveTo>
                <a:lnTo>
                  <a:pt x="1533" y="0"/>
                </a:lnTo>
                <a:lnTo>
                  <a:pt x="1533" y="437"/>
                </a:lnTo>
                <a:lnTo>
                  <a:pt x="1532" y="437"/>
                </a:lnTo>
                <a:lnTo>
                  <a:pt x="1532" y="506"/>
                </a:lnTo>
                <a:lnTo>
                  <a:pt x="506" y="506"/>
                </a:lnTo>
                <a:lnTo>
                  <a:pt x="506" y="506"/>
                </a:lnTo>
                <a:lnTo>
                  <a:pt x="0" y="506"/>
                </a:lnTo>
                <a:lnTo>
                  <a:pt x="506" y="0"/>
                </a:lnTo>
                <a:close/>
              </a:path>
            </a:pathLst>
          </a:custGeom>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7" name="任意多边形 48"/>
          <p:cNvSpPr/>
          <p:nvPr>
            <p:custDataLst>
              <p:tags r:id="rId5"/>
            </p:custDataLst>
          </p:nvPr>
        </p:nvSpPr>
        <p:spPr>
          <a:xfrm>
            <a:off x="695960" y="989330"/>
            <a:ext cx="1360805" cy="421005"/>
          </a:xfrm>
          <a:custGeom>
            <a:avLst/>
            <a:gdLst>
              <a:gd name="connsiteX0" fmla="*/ 1360968 w 1360968"/>
              <a:gd name="connsiteY0" fmla="*/ 0 h 457200"/>
              <a:gd name="connsiteX1" fmla="*/ 0 w 1360968"/>
              <a:gd name="connsiteY1" fmla="*/ 0 h 457200"/>
              <a:gd name="connsiteX2" fmla="*/ 0 w 1360968"/>
              <a:gd name="connsiteY2" fmla="*/ 457200 h 457200"/>
            </a:gdLst>
            <a:ahLst/>
            <a:cxnLst>
              <a:cxn ang="0">
                <a:pos x="connsiteX0" y="connsiteY0"/>
              </a:cxn>
              <a:cxn ang="0">
                <a:pos x="connsiteX1" y="connsiteY1"/>
              </a:cxn>
              <a:cxn ang="0">
                <a:pos x="connsiteX2" y="connsiteY2"/>
              </a:cxn>
            </a:cxnLst>
            <a:rect l="l" t="t" r="r" b="b"/>
            <a:pathLst>
              <a:path w="1360968" h="457200">
                <a:moveTo>
                  <a:pt x="1360968" y="0"/>
                </a:moveTo>
                <a:lnTo>
                  <a:pt x="0" y="0"/>
                </a:lnTo>
                <a:lnTo>
                  <a:pt x="0" y="45720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sp>
        <p:nvSpPr>
          <p:cNvPr id="38" name="等腰三角形 37"/>
          <p:cNvSpPr/>
          <p:nvPr>
            <p:custDataLst>
              <p:tags r:id="rId6"/>
            </p:custDataLst>
          </p:nvPr>
        </p:nvSpPr>
        <p:spPr>
          <a:xfrm rot="10800000" flipH="1">
            <a:off x="695960" y="989330"/>
            <a:ext cx="266065" cy="16637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cxnSp>
        <p:nvCxnSpPr>
          <p:cNvPr id="39" name="直接连接符 38"/>
          <p:cNvCxnSpPr/>
          <p:nvPr>
            <p:custDataLst>
              <p:tags r:id="rId7"/>
            </p:custDataLst>
          </p:nvPr>
        </p:nvCxnSpPr>
        <p:spPr>
          <a:xfrm>
            <a:off x="727075" y="1242060"/>
            <a:ext cx="0" cy="12509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任意多边形: 形状 73"/>
          <p:cNvSpPr/>
          <p:nvPr>
            <p:custDataLst>
              <p:tags r:id="rId8"/>
            </p:custDataLst>
          </p:nvPr>
        </p:nvSpPr>
        <p:spPr>
          <a:xfrm>
            <a:off x="1266190" y="946150"/>
            <a:ext cx="396240" cy="40640"/>
          </a:xfrm>
          <a:custGeom>
            <a:avLst/>
            <a:gdLst>
              <a:gd name="connsiteX0" fmla="*/ 149306 w 220641"/>
              <a:gd name="connsiteY0" fmla="*/ 0 h 40720"/>
              <a:gd name="connsiteX1" fmla="*/ 220641 w 220641"/>
              <a:gd name="connsiteY1" fmla="*/ 39541 h 40720"/>
              <a:gd name="connsiteX2" fmla="*/ 0 w 220641"/>
              <a:gd name="connsiteY2" fmla="*/ 40720 h 40720"/>
              <a:gd name="connsiteX3" fmla="*/ 22194 w 220641"/>
              <a:gd name="connsiteY3" fmla="*/ 680 h 40720"/>
              <a:gd name="connsiteX4" fmla="*/ 149306 w 220641"/>
              <a:gd name="connsiteY4" fmla="*/ 0 h 40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41" h="40720">
                <a:moveTo>
                  <a:pt x="149306" y="0"/>
                </a:moveTo>
                <a:lnTo>
                  <a:pt x="220641" y="39541"/>
                </a:lnTo>
                <a:lnTo>
                  <a:pt x="0" y="40720"/>
                </a:lnTo>
                <a:lnTo>
                  <a:pt x="22194" y="680"/>
                </a:lnTo>
                <a:lnTo>
                  <a:pt x="14930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black"/>
              </a:solidFill>
              <a:latin typeface="汉仪文黑-55简" panose="00020600040101010101" charset="-122"/>
              <a:ea typeface="汉仪文黑-55简" panose="00020600040101010101" charset="-122"/>
            </a:endParaRPr>
          </a:p>
        </p:txBody>
      </p:sp>
      <p:sp>
        <p:nvSpPr>
          <p:cNvPr id="36" name="任意多边形 35"/>
          <p:cNvSpPr/>
          <p:nvPr>
            <p:custDataLst>
              <p:tags r:id="rId9"/>
            </p:custDataLst>
          </p:nvPr>
        </p:nvSpPr>
        <p:spPr>
          <a:xfrm>
            <a:off x="11140440" y="4115435"/>
            <a:ext cx="360045" cy="76200"/>
          </a:xfrm>
          <a:custGeom>
            <a:avLst/>
            <a:gdLst/>
            <a:ahLst/>
            <a:cxnLst>
              <a:cxn ang="3">
                <a:pos x="hc" y="t"/>
              </a:cxn>
              <a:cxn ang="cd2">
                <a:pos x="l" y="vc"/>
              </a:cxn>
              <a:cxn ang="cd4">
                <a:pos x="hc" y="b"/>
              </a:cxn>
              <a:cxn ang="0">
                <a:pos x="r" y="vc"/>
              </a:cxn>
            </a:cxnLst>
            <a:rect l="l" t="t" r="r" b="b"/>
            <a:pathLst>
              <a:path w="1533" h="506">
                <a:moveTo>
                  <a:pt x="506" y="0"/>
                </a:moveTo>
                <a:lnTo>
                  <a:pt x="1533" y="0"/>
                </a:lnTo>
                <a:lnTo>
                  <a:pt x="1533" y="437"/>
                </a:lnTo>
                <a:lnTo>
                  <a:pt x="1532" y="437"/>
                </a:lnTo>
                <a:lnTo>
                  <a:pt x="1532" y="506"/>
                </a:lnTo>
                <a:lnTo>
                  <a:pt x="506" y="506"/>
                </a:lnTo>
                <a:lnTo>
                  <a:pt x="506" y="506"/>
                </a:lnTo>
                <a:lnTo>
                  <a:pt x="0" y="506"/>
                </a:lnTo>
                <a:lnTo>
                  <a:pt x="506" y="0"/>
                </a:lnTo>
                <a:close/>
              </a:path>
            </a:pathLst>
          </a:custGeom>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41" name="任意多边形 48"/>
          <p:cNvSpPr/>
          <p:nvPr>
            <p:custDataLst>
              <p:tags r:id="rId10"/>
            </p:custDataLst>
          </p:nvPr>
        </p:nvSpPr>
        <p:spPr>
          <a:xfrm>
            <a:off x="695960" y="2710815"/>
            <a:ext cx="1360805" cy="421005"/>
          </a:xfrm>
          <a:custGeom>
            <a:avLst/>
            <a:gdLst>
              <a:gd name="connsiteX0" fmla="*/ 1360968 w 1360968"/>
              <a:gd name="connsiteY0" fmla="*/ 0 h 457200"/>
              <a:gd name="connsiteX1" fmla="*/ 0 w 1360968"/>
              <a:gd name="connsiteY1" fmla="*/ 0 h 457200"/>
              <a:gd name="connsiteX2" fmla="*/ 0 w 1360968"/>
              <a:gd name="connsiteY2" fmla="*/ 457200 h 457200"/>
            </a:gdLst>
            <a:ahLst/>
            <a:cxnLst>
              <a:cxn ang="0">
                <a:pos x="connsiteX0" y="connsiteY0"/>
              </a:cxn>
              <a:cxn ang="0">
                <a:pos x="connsiteX1" y="connsiteY1"/>
              </a:cxn>
              <a:cxn ang="0">
                <a:pos x="connsiteX2" y="connsiteY2"/>
              </a:cxn>
            </a:cxnLst>
            <a:rect l="l" t="t" r="r" b="b"/>
            <a:pathLst>
              <a:path w="1360968" h="457200">
                <a:moveTo>
                  <a:pt x="1360968" y="0"/>
                </a:moveTo>
                <a:lnTo>
                  <a:pt x="0" y="0"/>
                </a:lnTo>
                <a:lnTo>
                  <a:pt x="0" y="45720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sp>
        <p:nvSpPr>
          <p:cNvPr id="42" name="等腰三角形 41"/>
          <p:cNvSpPr/>
          <p:nvPr>
            <p:custDataLst>
              <p:tags r:id="rId11"/>
            </p:custDataLst>
          </p:nvPr>
        </p:nvSpPr>
        <p:spPr>
          <a:xfrm rot="10800000" flipH="1">
            <a:off x="695960" y="2710815"/>
            <a:ext cx="266065" cy="16637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cxnSp>
        <p:nvCxnSpPr>
          <p:cNvPr id="43" name="直接连接符 42"/>
          <p:cNvCxnSpPr/>
          <p:nvPr>
            <p:custDataLst>
              <p:tags r:id="rId12"/>
            </p:custDataLst>
          </p:nvPr>
        </p:nvCxnSpPr>
        <p:spPr>
          <a:xfrm>
            <a:off x="727075" y="2963545"/>
            <a:ext cx="0" cy="12509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任意多边形: 形状 73"/>
          <p:cNvSpPr/>
          <p:nvPr>
            <p:custDataLst>
              <p:tags r:id="rId13"/>
            </p:custDataLst>
          </p:nvPr>
        </p:nvSpPr>
        <p:spPr>
          <a:xfrm>
            <a:off x="1266190" y="2667635"/>
            <a:ext cx="396240" cy="40640"/>
          </a:xfrm>
          <a:custGeom>
            <a:avLst/>
            <a:gdLst>
              <a:gd name="connsiteX0" fmla="*/ 149306 w 220641"/>
              <a:gd name="connsiteY0" fmla="*/ 0 h 40720"/>
              <a:gd name="connsiteX1" fmla="*/ 220641 w 220641"/>
              <a:gd name="connsiteY1" fmla="*/ 39541 h 40720"/>
              <a:gd name="connsiteX2" fmla="*/ 0 w 220641"/>
              <a:gd name="connsiteY2" fmla="*/ 40720 h 40720"/>
              <a:gd name="connsiteX3" fmla="*/ 22194 w 220641"/>
              <a:gd name="connsiteY3" fmla="*/ 680 h 40720"/>
              <a:gd name="connsiteX4" fmla="*/ 149306 w 220641"/>
              <a:gd name="connsiteY4" fmla="*/ 0 h 40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41" h="40720">
                <a:moveTo>
                  <a:pt x="149306" y="0"/>
                </a:moveTo>
                <a:lnTo>
                  <a:pt x="220641" y="39541"/>
                </a:lnTo>
                <a:lnTo>
                  <a:pt x="0" y="40720"/>
                </a:lnTo>
                <a:lnTo>
                  <a:pt x="22194" y="680"/>
                </a:lnTo>
                <a:lnTo>
                  <a:pt x="14930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black"/>
              </a:solidFill>
              <a:latin typeface="汉仪文黑-55简" panose="00020600040101010101" charset="-122"/>
              <a:ea typeface="汉仪文黑-55简" panose="00020600040101010101" charset="-122"/>
            </a:endParaRPr>
          </a:p>
        </p:txBody>
      </p:sp>
      <p:sp>
        <p:nvSpPr>
          <p:cNvPr id="3" name="矩形 2"/>
          <p:cNvSpPr/>
          <p:nvPr>
            <p:custDataLst>
              <p:tags r:id="rId14"/>
            </p:custDataLst>
          </p:nvPr>
        </p:nvSpPr>
        <p:spPr>
          <a:xfrm>
            <a:off x="935355" y="995680"/>
            <a:ext cx="2272030" cy="1472566"/>
          </a:xfrm>
          <a:prstGeom prst="rect">
            <a:avLst/>
          </a:prstGeom>
          <a:noFill/>
        </p:spPr>
        <p:txBody>
          <a:bodyPr wrap="square" lIns="0" tIns="0" rIns="0" bIns="0" rtlCol="0" anchor="ctr">
            <a:noAutofit/>
          </a:bodyPr>
          <a:lstStyle/>
          <a:p>
            <a:pPr algn="ctr">
              <a:spcBef>
                <a:spcPct val="0"/>
              </a:spcBef>
              <a:spcAft>
                <a:spcPct val="0"/>
              </a:spcAft>
            </a:pPr>
            <a:r>
              <a:rPr lang="zh-CN" altLang="en-US" sz="2800" b="1" dirty="0">
                <a:solidFill>
                  <a:schemeClr val="accent1"/>
                </a:solidFill>
                <a:latin typeface="+mn-ea"/>
                <a:cs typeface="+mn-ea"/>
              </a:rPr>
              <a:t>企业</a:t>
            </a:r>
            <a:r>
              <a:rPr lang="zh-CN" altLang="en-US" sz="2800" b="1" dirty="0">
                <a:solidFill>
                  <a:schemeClr val="accent1"/>
                </a:solidFill>
                <a:latin typeface="+mn-ea"/>
                <a:cs typeface="+mn-ea"/>
              </a:rPr>
              <a:t>专项</a:t>
            </a:r>
            <a:endParaRPr lang="zh-CN" altLang="en-US" sz="2800" b="1" dirty="0">
              <a:solidFill>
                <a:schemeClr val="accent1"/>
              </a:solidFill>
              <a:latin typeface="+mn-ea"/>
              <a:cs typeface="+mn-ea"/>
            </a:endParaRPr>
          </a:p>
        </p:txBody>
      </p:sp>
      <p:sp>
        <p:nvSpPr>
          <p:cNvPr id="4" name="矩形 3"/>
          <p:cNvSpPr/>
          <p:nvPr>
            <p:custDataLst>
              <p:tags r:id="rId15"/>
            </p:custDataLst>
          </p:nvPr>
        </p:nvSpPr>
        <p:spPr>
          <a:xfrm>
            <a:off x="3570605" y="995680"/>
            <a:ext cx="7923528" cy="1472566"/>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mn-ea"/>
              </a:rPr>
              <a:t>打造项目合作高地，采用遴选制</a:t>
            </a:r>
            <a:endPar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mn-ea"/>
            </a:endParaRPr>
          </a:p>
        </p:txBody>
      </p:sp>
      <p:cxnSp>
        <p:nvCxnSpPr>
          <p:cNvPr id="48" name="直接连接符 47"/>
          <p:cNvCxnSpPr/>
          <p:nvPr>
            <p:custDataLst>
              <p:tags r:id="rId16"/>
            </p:custDataLst>
          </p:nvPr>
        </p:nvCxnSpPr>
        <p:spPr>
          <a:xfrm>
            <a:off x="3366135" y="1274445"/>
            <a:ext cx="0" cy="915035"/>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49" name="矩形 48"/>
          <p:cNvSpPr/>
          <p:nvPr>
            <p:custDataLst>
              <p:tags r:id="rId17"/>
            </p:custDataLst>
          </p:nvPr>
        </p:nvSpPr>
        <p:spPr>
          <a:xfrm>
            <a:off x="3570605" y="2717800"/>
            <a:ext cx="7923527" cy="1472566"/>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mn-ea"/>
              </a:rPr>
              <a:t>注重整体性，系统性合作，经费要求按照征集通知执行</a:t>
            </a:r>
            <a:endPar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mn-ea"/>
            </a:endParaRPr>
          </a:p>
        </p:txBody>
      </p:sp>
      <p:cxnSp>
        <p:nvCxnSpPr>
          <p:cNvPr id="5" name="直接连接符 4"/>
          <p:cNvCxnSpPr/>
          <p:nvPr>
            <p:custDataLst>
              <p:tags r:id="rId18"/>
            </p:custDataLst>
          </p:nvPr>
        </p:nvCxnSpPr>
        <p:spPr>
          <a:xfrm>
            <a:off x="3366135" y="2996565"/>
            <a:ext cx="0" cy="915035"/>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19"/>
            </p:custDataLst>
          </p:nvPr>
        </p:nvSpPr>
        <p:spPr>
          <a:xfrm>
            <a:off x="3570605" y="4439285"/>
            <a:ext cx="7923525" cy="1472568"/>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方正粗黑宋简体" panose="02000000000000000000" charset="-122"/>
              </a:rPr>
              <a:t>6种项目类型，经费要求按照管理办法执行，优先支持重点支持领域项目</a:t>
            </a:r>
            <a:endParaRPr lang="zh-CN" altLang="en-US" sz="2800" dirty="0">
              <a:solidFill>
                <a:schemeClr val="tx1">
                  <a:lumMod val="85000"/>
                  <a:lumOff val="15000"/>
                </a:schemeClr>
              </a:solidFill>
              <a:latin typeface="方正粗黑宋简体" panose="02000000000000000000" charset="-122"/>
              <a:ea typeface="方正粗黑宋简体" panose="02000000000000000000" charset="-122"/>
              <a:cs typeface="方正粗黑宋简体" panose="02000000000000000000" charset="-122"/>
            </a:endParaRPr>
          </a:p>
        </p:txBody>
      </p:sp>
      <p:cxnSp>
        <p:nvCxnSpPr>
          <p:cNvPr id="7" name="直接连接符 6"/>
          <p:cNvCxnSpPr/>
          <p:nvPr>
            <p:custDataLst>
              <p:tags r:id="rId20"/>
            </p:custDataLst>
          </p:nvPr>
        </p:nvCxnSpPr>
        <p:spPr>
          <a:xfrm>
            <a:off x="3366135" y="4718050"/>
            <a:ext cx="0" cy="915035"/>
          </a:xfrm>
          <a:prstGeom prst="line">
            <a:avLst/>
          </a:prstGeom>
          <a:ln w="12700">
            <a:gradFill flip="none" rotWithShape="1">
              <a:gsLst>
                <a:gs pos="0">
                  <a:schemeClr val="accent1">
                    <a:alpha val="0"/>
                  </a:schemeClr>
                </a:gs>
                <a:gs pos="53000">
                  <a:schemeClr val="accent1"/>
                </a:gs>
                <a:gs pos="100000">
                  <a:schemeClr val="accent1">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8" name="矩形 7"/>
          <p:cNvSpPr/>
          <p:nvPr>
            <p:custDataLst>
              <p:tags r:id="rId21"/>
            </p:custDataLst>
          </p:nvPr>
        </p:nvSpPr>
        <p:spPr>
          <a:xfrm>
            <a:off x="935355" y="2717800"/>
            <a:ext cx="2272030" cy="1472566"/>
          </a:xfrm>
          <a:prstGeom prst="rect">
            <a:avLst/>
          </a:prstGeom>
          <a:noFill/>
        </p:spPr>
        <p:txBody>
          <a:bodyPr wrap="square" lIns="0" tIns="0" rIns="0" bIns="0" rtlCol="0" anchor="ctr">
            <a:noAutofit/>
          </a:bodyPr>
          <a:lstStyle/>
          <a:p>
            <a:pPr algn="ctr">
              <a:spcBef>
                <a:spcPct val="0"/>
              </a:spcBef>
              <a:spcAft>
                <a:spcPct val="0"/>
              </a:spcAft>
            </a:pPr>
            <a:r>
              <a:rPr lang="zh-CN" altLang="en-US" sz="2800" b="1" dirty="0">
                <a:solidFill>
                  <a:schemeClr val="accent1"/>
                </a:solidFill>
                <a:latin typeface="+mn-ea"/>
                <a:cs typeface="+mn-ea"/>
              </a:rPr>
              <a:t>项目群</a:t>
            </a:r>
            <a:endParaRPr lang="zh-CN" altLang="en-US" sz="2800" b="1" dirty="0">
              <a:solidFill>
                <a:schemeClr val="accent1"/>
              </a:solidFill>
              <a:latin typeface="+mn-ea"/>
              <a:cs typeface="+mn-ea"/>
            </a:endParaRPr>
          </a:p>
        </p:txBody>
      </p:sp>
      <p:sp>
        <p:nvSpPr>
          <p:cNvPr id="9" name="矩形 8"/>
          <p:cNvSpPr/>
          <p:nvPr>
            <p:custDataLst>
              <p:tags r:id="rId22"/>
            </p:custDataLst>
          </p:nvPr>
        </p:nvSpPr>
        <p:spPr>
          <a:xfrm>
            <a:off x="935355" y="4438650"/>
            <a:ext cx="2272030" cy="1473836"/>
          </a:xfrm>
          <a:prstGeom prst="rect">
            <a:avLst/>
          </a:prstGeom>
          <a:noFill/>
        </p:spPr>
        <p:txBody>
          <a:bodyPr wrap="square" lIns="0" tIns="0" rIns="0" bIns="0" rtlCol="0" anchor="ctr">
            <a:noAutofit/>
          </a:bodyPr>
          <a:lstStyle/>
          <a:p>
            <a:pPr algn="ctr">
              <a:spcBef>
                <a:spcPct val="0"/>
              </a:spcBef>
              <a:spcAft>
                <a:spcPct val="0"/>
              </a:spcAft>
            </a:pPr>
            <a:r>
              <a:rPr lang="zh-CN" altLang="en-US" sz="2800" b="1" dirty="0">
                <a:solidFill>
                  <a:schemeClr val="accent1"/>
                </a:solidFill>
                <a:latin typeface="+mn-ea"/>
                <a:cs typeface="+mn-ea"/>
              </a:rPr>
              <a:t>常规项目</a:t>
            </a:r>
            <a:endParaRPr lang="zh-CN" altLang="en-US" sz="2800" b="1" dirty="0">
              <a:solidFill>
                <a:schemeClr val="accent1"/>
              </a:solidFill>
              <a:latin typeface="+mn-ea"/>
              <a:cs typeface="+mn-ea"/>
            </a:endParaRPr>
          </a:p>
        </p:txBody>
      </p:sp>
      <p:sp>
        <p:nvSpPr>
          <p:cNvPr id="57" name="任意多边形 56"/>
          <p:cNvSpPr/>
          <p:nvPr>
            <p:custDataLst>
              <p:tags r:id="rId23"/>
            </p:custDataLst>
          </p:nvPr>
        </p:nvSpPr>
        <p:spPr>
          <a:xfrm>
            <a:off x="11137265" y="5836920"/>
            <a:ext cx="360045" cy="76200"/>
          </a:xfrm>
          <a:custGeom>
            <a:avLst/>
            <a:gdLst/>
            <a:ahLst/>
            <a:cxnLst>
              <a:cxn ang="3">
                <a:pos x="hc" y="t"/>
              </a:cxn>
              <a:cxn ang="cd2">
                <a:pos x="l" y="vc"/>
              </a:cxn>
              <a:cxn ang="cd4">
                <a:pos x="hc" y="b"/>
              </a:cxn>
              <a:cxn ang="0">
                <a:pos x="r" y="vc"/>
              </a:cxn>
            </a:cxnLst>
            <a:rect l="l" t="t" r="r" b="b"/>
            <a:pathLst>
              <a:path w="1533" h="506">
                <a:moveTo>
                  <a:pt x="506" y="0"/>
                </a:moveTo>
                <a:lnTo>
                  <a:pt x="1533" y="0"/>
                </a:lnTo>
                <a:lnTo>
                  <a:pt x="1533" y="437"/>
                </a:lnTo>
                <a:lnTo>
                  <a:pt x="1532" y="437"/>
                </a:lnTo>
                <a:lnTo>
                  <a:pt x="1532" y="506"/>
                </a:lnTo>
                <a:lnTo>
                  <a:pt x="506" y="506"/>
                </a:lnTo>
                <a:lnTo>
                  <a:pt x="506" y="506"/>
                </a:lnTo>
                <a:lnTo>
                  <a:pt x="0" y="506"/>
                </a:lnTo>
                <a:lnTo>
                  <a:pt x="506" y="0"/>
                </a:lnTo>
                <a:close/>
              </a:path>
            </a:pathLst>
          </a:custGeom>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58" name="任意多边形 48"/>
          <p:cNvSpPr/>
          <p:nvPr>
            <p:custDataLst>
              <p:tags r:id="rId24"/>
            </p:custDataLst>
          </p:nvPr>
        </p:nvSpPr>
        <p:spPr>
          <a:xfrm>
            <a:off x="692785" y="4432300"/>
            <a:ext cx="1360805" cy="421005"/>
          </a:xfrm>
          <a:custGeom>
            <a:avLst/>
            <a:gdLst>
              <a:gd name="connsiteX0" fmla="*/ 1360968 w 1360968"/>
              <a:gd name="connsiteY0" fmla="*/ 0 h 457200"/>
              <a:gd name="connsiteX1" fmla="*/ 0 w 1360968"/>
              <a:gd name="connsiteY1" fmla="*/ 0 h 457200"/>
              <a:gd name="connsiteX2" fmla="*/ 0 w 1360968"/>
              <a:gd name="connsiteY2" fmla="*/ 457200 h 457200"/>
            </a:gdLst>
            <a:ahLst/>
            <a:cxnLst>
              <a:cxn ang="0">
                <a:pos x="connsiteX0" y="connsiteY0"/>
              </a:cxn>
              <a:cxn ang="0">
                <a:pos x="connsiteX1" y="connsiteY1"/>
              </a:cxn>
              <a:cxn ang="0">
                <a:pos x="connsiteX2" y="connsiteY2"/>
              </a:cxn>
            </a:cxnLst>
            <a:rect l="l" t="t" r="r" b="b"/>
            <a:pathLst>
              <a:path w="1360968" h="457200">
                <a:moveTo>
                  <a:pt x="1360968" y="0"/>
                </a:moveTo>
                <a:lnTo>
                  <a:pt x="0" y="0"/>
                </a:lnTo>
                <a:lnTo>
                  <a:pt x="0" y="45720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sp>
        <p:nvSpPr>
          <p:cNvPr id="59" name="等腰三角形 58"/>
          <p:cNvSpPr/>
          <p:nvPr>
            <p:custDataLst>
              <p:tags r:id="rId25"/>
            </p:custDataLst>
          </p:nvPr>
        </p:nvSpPr>
        <p:spPr>
          <a:xfrm rot="10800000" flipH="1">
            <a:off x="692785" y="4432300"/>
            <a:ext cx="266065" cy="16637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汉仪文黑-55简" panose="00020600040101010101" charset="-122"/>
              <a:ea typeface="汉仪文黑-55简" panose="00020600040101010101" charset="-122"/>
              <a:cs typeface="+mn-cs"/>
            </a:endParaRPr>
          </a:p>
        </p:txBody>
      </p:sp>
      <p:cxnSp>
        <p:nvCxnSpPr>
          <p:cNvPr id="60" name="直接连接符 59"/>
          <p:cNvCxnSpPr/>
          <p:nvPr>
            <p:custDataLst>
              <p:tags r:id="rId26"/>
            </p:custDataLst>
          </p:nvPr>
        </p:nvCxnSpPr>
        <p:spPr>
          <a:xfrm>
            <a:off x="723900" y="4685030"/>
            <a:ext cx="0" cy="12509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任意多边形: 形状 73"/>
          <p:cNvSpPr/>
          <p:nvPr>
            <p:custDataLst>
              <p:tags r:id="rId27"/>
            </p:custDataLst>
          </p:nvPr>
        </p:nvSpPr>
        <p:spPr>
          <a:xfrm>
            <a:off x="1263015" y="4389120"/>
            <a:ext cx="396240" cy="40640"/>
          </a:xfrm>
          <a:custGeom>
            <a:avLst/>
            <a:gdLst>
              <a:gd name="connsiteX0" fmla="*/ 149306 w 220641"/>
              <a:gd name="connsiteY0" fmla="*/ 0 h 40720"/>
              <a:gd name="connsiteX1" fmla="*/ 220641 w 220641"/>
              <a:gd name="connsiteY1" fmla="*/ 39541 h 40720"/>
              <a:gd name="connsiteX2" fmla="*/ 0 w 220641"/>
              <a:gd name="connsiteY2" fmla="*/ 40720 h 40720"/>
              <a:gd name="connsiteX3" fmla="*/ 22194 w 220641"/>
              <a:gd name="connsiteY3" fmla="*/ 680 h 40720"/>
              <a:gd name="connsiteX4" fmla="*/ 149306 w 220641"/>
              <a:gd name="connsiteY4" fmla="*/ 0 h 40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41" h="40720">
                <a:moveTo>
                  <a:pt x="149306" y="0"/>
                </a:moveTo>
                <a:lnTo>
                  <a:pt x="220641" y="39541"/>
                </a:lnTo>
                <a:lnTo>
                  <a:pt x="0" y="40720"/>
                </a:lnTo>
                <a:lnTo>
                  <a:pt x="22194" y="680"/>
                </a:lnTo>
                <a:lnTo>
                  <a:pt x="14930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black"/>
              </a:solidFill>
              <a:latin typeface="汉仪文黑-55简" panose="00020600040101010101" charset="-122"/>
              <a:ea typeface="汉仪文黑-55简" panose="0002060004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企业专项申报</a:t>
            </a:r>
            <a:r>
              <a:rPr lang="zh-CN" altLang="en-US" sz="3200"/>
              <a:t>要求</a:t>
            </a:r>
            <a:endParaRPr lang="zh-CN" altLang="en-US" sz="3200"/>
          </a:p>
        </p:txBody>
      </p:sp>
      <p:sp>
        <p:nvSpPr>
          <p:cNvPr id="10" name="矩形 9"/>
          <p:cNvSpPr/>
          <p:nvPr>
            <p:custDataLst>
              <p:tags r:id="rId1"/>
            </p:custDataLst>
          </p:nvPr>
        </p:nvSpPr>
        <p:spPr>
          <a:xfrm>
            <a:off x="1385025" y="887095"/>
            <a:ext cx="9631964" cy="537019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p:custDataLst>
              <p:tags r:id="rId2"/>
            </p:custDataLst>
          </p:nvPr>
        </p:nvSpPr>
        <p:spPr>
          <a:xfrm>
            <a:off x="1517501" y="1056917"/>
            <a:ext cx="9412111" cy="5036892"/>
          </a:xfrm>
          <a:prstGeom prst="rect">
            <a:avLst/>
          </a:prstGeom>
          <a:noFill/>
        </p:spPr>
        <p:txBody>
          <a:bodyPr wrap="square" lIns="0" tIns="0" rIns="0" bIns="0" rtlCol="0" anchor="t" anchorCtr="0">
            <a:noAutofit/>
          </a:bodyPr>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参与企业专项的企业，除满足参与项目的基本条件外，另须满足以下条件:</a:t>
            </a: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1.企业在所属行业领域居于领军地位。</a:t>
            </a: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2.企业近两年无不良项目记录</a:t>
            </a: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3.项目年度经费投入不低于1000万元。</a:t>
            </a: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4.设置的研究项目应着力解决相应领域制约产业发展和人才培养的关键问题，突出教学资源合作模式、组织形式、育人成效、成果转化的改革与创新。</a:t>
            </a: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endParaRPr lang="zh-CN" altLang="en-US" sz="24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400" dirty="0">
                <a:solidFill>
                  <a:schemeClr val="lt1">
                    <a:lumMod val="100000"/>
                  </a:schemeClr>
                </a:solidFill>
                <a:latin typeface="+mn-ea"/>
                <a:cs typeface="+mn-ea"/>
              </a:rPr>
              <a:t>企业专项项目不限于已有的项目类型，可适当放宽合作内容。</a:t>
            </a:r>
            <a:endParaRPr lang="zh-CN" altLang="en-US" sz="2400" dirty="0">
              <a:solidFill>
                <a:schemeClr val="lt1">
                  <a:lumMod val="100000"/>
                </a:schemeClr>
              </a:solidFill>
              <a:latin typeface="+mn-ea"/>
              <a:cs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项目群申报</a:t>
            </a:r>
            <a:r>
              <a:rPr lang="zh-CN" altLang="en-US" sz="3200"/>
              <a:t>要求</a:t>
            </a:r>
            <a:endParaRPr lang="zh-CN" altLang="en-US" sz="3200"/>
          </a:p>
        </p:txBody>
      </p:sp>
      <p:sp>
        <p:nvSpPr>
          <p:cNvPr id="10" name="矩形 9"/>
          <p:cNvSpPr/>
          <p:nvPr>
            <p:custDataLst>
              <p:tags r:id="rId1"/>
            </p:custDataLst>
          </p:nvPr>
        </p:nvSpPr>
        <p:spPr>
          <a:xfrm>
            <a:off x="1385025" y="887095"/>
            <a:ext cx="9631964" cy="537019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p:custDataLst>
              <p:tags r:id="rId2"/>
            </p:custDataLst>
          </p:nvPr>
        </p:nvSpPr>
        <p:spPr>
          <a:xfrm>
            <a:off x="1709420" y="1289685"/>
            <a:ext cx="8950325" cy="4967605"/>
          </a:xfrm>
          <a:prstGeom prst="rect">
            <a:avLst/>
          </a:prstGeom>
          <a:noFill/>
        </p:spPr>
        <p:txBody>
          <a:bodyPr wrap="square" lIns="0" tIns="0" rIns="0" bIns="0" rtlCol="0" anchor="t" anchorCtr="0">
            <a:noAutofit/>
          </a:bodyPr>
          <a:p>
            <a:pPr algn="just">
              <a:lnSpc>
                <a:spcPct val="130000"/>
              </a:lnSpc>
              <a:spcBef>
                <a:spcPct val="0"/>
              </a:spcBef>
              <a:spcAft>
                <a:spcPct val="0"/>
              </a:spcAft>
              <a:buClr>
                <a:srgbClr val="376FFF"/>
              </a:buClr>
              <a:buSzPct val="80000"/>
            </a:pPr>
            <a:r>
              <a:rPr lang="zh-CN" altLang="en-US" sz="2000" dirty="0">
                <a:solidFill>
                  <a:schemeClr val="lt1">
                    <a:lumMod val="100000"/>
                  </a:schemeClr>
                </a:solidFill>
                <a:latin typeface="微软雅黑" panose="020B0503020204020204" charset="-122"/>
                <a:ea typeface="微软雅黑" panose="020B0503020204020204" charset="-122"/>
                <a:cs typeface="+mn-ea"/>
              </a:rPr>
              <a:t>●</a:t>
            </a:r>
            <a:r>
              <a:rPr lang="zh-CN" altLang="en-US" sz="2000" dirty="0">
                <a:solidFill>
                  <a:schemeClr val="lt1">
                    <a:lumMod val="100000"/>
                  </a:schemeClr>
                </a:solidFill>
                <a:latin typeface="+mn-ea"/>
                <a:cs typeface="+mn-ea"/>
              </a:rPr>
              <a:t>参与项目群的企业，除满足参与项目的基本条件外，另须满足以下条件:</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en-US" altLang="zh-CN" sz="2000" dirty="0">
                <a:solidFill>
                  <a:schemeClr val="lt1">
                    <a:lumMod val="100000"/>
                  </a:schemeClr>
                </a:solidFill>
                <a:latin typeface="+mn-ea"/>
                <a:cs typeface="+mn-ea"/>
              </a:rPr>
              <a:t>  </a:t>
            </a:r>
            <a:r>
              <a:rPr lang="zh-CN" altLang="en-US" sz="2000" dirty="0">
                <a:solidFill>
                  <a:schemeClr val="lt1">
                    <a:lumMod val="100000"/>
                  </a:schemeClr>
                </a:solidFill>
                <a:latin typeface="+mn-ea"/>
                <a:cs typeface="+mn-ea"/>
              </a:rPr>
              <a:t>1.企业主营业务与项目群领域一致且居于领先地位。</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en-US" altLang="zh-CN" sz="2000" dirty="0">
                <a:solidFill>
                  <a:schemeClr val="lt1">
                    <a:lumMod val="100000"/>
                  </a:schemeClr>
                </a:solidFill>
                <a:latin typeface="+mn-ea"/>
                <a:cs typeface="+mn-ea"/>
              </a:rPr>
              <a:t>  </a:t>
            </a:r>
            <a:r>
              <a:rPr lang="zh-CN" altLang="en-US" sz="2000" dirty="0">
                <a:solidFill>
                  <a:schemeClr val="lt1">
                    <a:lumMod val="100000"/>
                  </a:schemeClr>
                </a:solidFill>
                <a:latin typeface="+mn-ea"/>
                <a:cs typeface="+mn-ea"/>
              </a:rPr>
              <a:t>2.企业近两年无不良项目记录。</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en-US" altLang="zh-CN" sz="2000" dirty="0">
                <a:solidFill>
                  <a:schemeClr val="lt1">
                    <a:lumMod val="100000"/>
                  </a:schemeClr>
                </a:solidFill>
                <a:latin typeface="+mn-ea"/>
                <a:cs typeface="+mn-ea"/>
              </a:rPr>
              <a:t>  </a:t>
            </a:r>
            <a:r>
              <a:rPr lang="zh-CN" altLang="en-US" sz="2000" dirty="0">
                <a:solidFill>
                  <a:schemeClr val="lt1">
                    <a:lumMod val="100000"/>
                  </a:schemeClr>
                </a:solidFill>
                <a:latin typeface="+mn-ea"/>
                <a:cs typeface="+mn-ea"/>
              </a:rPr>
              <a:t>3.企业设置的项目内容应与项目群所属领域紧密相关，鼓励围绕某一方向设置综合性、系统性项目，与高校开展整体性合作，着力解决相应领域制约产业发展和人才培养的关键问题，聚焦教学资源建设、教学体系健全、合作模式创新、成果转化创新。</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en-US" altLang="zh-CN" sz="2000" dirty="0">
                <a:solidFill>
                  <a:schemeClr val="lt1">
                    <a:lumMod val="100000"/>
                  </a:schemeClr>
                </a:solidFill>
                <a:latin typeface="+mn-ea"/>
                <a:cs typeface="+mn-ea"/>
              </a:rPr>
              <a:t>  </a:t>
            </a:r>
            <a:r>
              <a:rPr lang="zh-CN" altLang="en-US" sz="2000" dirty="0">
                <a:solidFill>
                  <a:schemeClr val="lt1">
                    <a:lumMod val="100000"/>
                  </a:schemeClr>
                </a:solidFill>
                <a:latin typeface="+mn-ea"/>
                <a:cs typeface="+mn-ea"/>
              </a:rPr>
              <a:t>4.单个项目经费投入不低于20万元。</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en-US" altLang="zh-CN" sz="2000" dirty="0">
                <a:solidFill>
                  <a:schemeClr val="lt1">
                    <a:lumMod val="100000"/>
                  </a:schemeClr>
                </a:solidFill>
                <a:latin typeface="+mn-ea"/>
                <a:cs typeface="+mn-ea"/>
              </a:rPr>
              <a:t>  </a:t>
            </a:r>
            <a:r>
              <a:rPr lang="zh-CN" altLang="en-US" sz="2000" dirty="0">
                <a:solidFill>
                  <a:schemeClr val="lt1">
                    <a:lumMod val="100000"/>
                  </a:schemeClr>
                </a:solidFill>
                <a:latin typeface="+mn-ea"/>
                <a:cs typeface="+mn-ea"/>
              </a:rPr>
              <a:t>5.每批次项目经费投入不低于200万元。</a:t>
            </a: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endParaRPr lang="zh-CN" altLang="en-US" sz="2000" dirty="0">
              <a:solidFill>
                <a:schemeClr val="lt1">
                  <a:lumMod val="100000"/>
                </a:schemeClr>
              </a:solidFill>
              <a:latin typeface="+mn-ea"/>
              <a:cs typeface="+mn-ea"/>
            </a:endParaRPr>
          </a:p>
          <a:p>
            <a:pPr algn="just">
              <a:lnSpc>
                <a:spcPct val="130000"/>
              </a:lnSpc>
              <a:spcBef>
                <a:spcPct val="0"/>
              </a:spcBef>
              <a:spcAft>
                <a:spcPct val="0"/>
              </a:spcAft>
              <a:buClr>
                <a:srgbClr val="376FFF"/>
              </a:buClr>
              <a:buSzPct val="80000"/>
            </a:pPr>
            <a:r>
              <a:rPr lang="zh-CN" altLang="en-US" sz="2000" dirty="0">
                <a:solidFill>
                  <a:schemeClr val="lt1">
                    <a:lumMod val="100000"/>
                  </a:schemeClr>
                </a:solidFill>
                <a:latin typeface="微软雅黑" panose="020B0503020204020204" charset="-122"/>
                <a:ea typeface="微软雅黑" panose="020B0503020204020204" charset="-122"/>
                <a:cs typeface="+mn-ea"/>
              </a:rPr>
              <a:t>●</a:t>
            </a:r>
            <a:r>
              <a:rPr lang="zh-CN" altLang="en-US" sz="2000" dirty="0">
                <a:solidFill>
                  <a:schemeClr val="lt1">
                    <a:lumMod val="100000"/>
                  </a:schemeClr>
                </a:solidFill>
                <a:latin typeface="+mn-ea"/>
                <a:cs typeface="+mn-ea"/>
              </a:rPr>
              <a:t>项目群项目不限于已有的项目类型，可适当放宽合作内容。</a:t>
            </a:r>
            <a:endParaRPr lang="zh-CN" altLang="en-US" sz="2000" dirty="0">
              <a:solidFill>
                <a:schemeClr val="lt1">
                  <a:lumMod val="100000"/>
                </a:schemeClr>
              </a:solidFill>
              <a:latin typeface="+mn-ea"/>
              <a:cs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sp>
        <p:nvSpPr>
          <p:cNvPr id="3" name="文本框 2"/>
          <p:cNvSpPr txBox="1"/>
          <p:nvPr/>
        </p:nvSpPr>
        <p:spPr>
          <a:xfrm>
            <a:off x="839470" y="1407795"/>
            <a:ext cx="10483215" cy="860425"/>
          </a:xfrm>
          <a:prstGeom prst="rect">
            <a:avLst/>
          </a:prstGeom>
          <a:noFill/>
        </p:spPr>
        <p:txBody>
          <a:bodyPr wrap="square" rtlCol="0">
            <a:spAutoFit/>
          </a:bodyPr>
          <a:p>
            <a:r>
              <a:rPr lang="zh-CN" altLang="en-US" sz="2500">
                <a:latin typeface="方正粗黑宋简体" panose="02000000000000000000" charset="-122"/>
                <a:ea typeface="方正粗黑宋简体" panose="02000000000000000000" charset="-122"/>
                <a:cs typeface="方正粗黑宋简体" panose="02000000000000000000" charset="-122"/>
              </a:rPr>
              <a:t>企业通过平台(访问路径:“产学合作”“管理项目指南/管理项目群指南”一“待办”一“新建”)在线填写并提交项目指南。</a:t>
            </a:r>
            <a:endParaRPr lang="zh-CN" altLang="en-US" sz="2500">
              <a:latin typeface="方正粗黑宋简体" panose="02000000000000000000" charset="-122"/>
              <a:ea typeface="方正粗黑宋简体" panose="02000000000000000000" charset="-122"/>
              <a:cs typeface="方正粗黑宋简体" panose="02000000000000000000" charset="-122"/>
            </a:endParaRPr>
          </a:p>
        </p:txBody>
      </p:sp>
      <p:pic>
        <p:nvPicPr>
          <p:cNvPr id="4" name="图片 3"/>
          <p:cNvPicPr>
            <a:picLocks noChangeAspect="1"/>
          </p:cNvPicPr>
          <p:nvPr/>
        </p:nvPicPr>
        <p:blipFill>
          <a:blip r:embed="rId1"/>
          <a:stretch>
            <a:fillRect/>
          </a:stretch>
        </p:blipFill>
        <p:spPr>
          <a:xfrm>
            <a:off x="449580" y="2527300"/>
            <a:ext cx="11447780" cy="36118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5" name="图片 4"/>
          <p:cNvPicPr>
            <a:picLocks noChangeAspect="1"/>
          </p:cNvPicPr>
          <p:nvPr/>
        </p:nvPicPr>
        <p:blipFill>
          <a:blip r:embed="rId1"/>
          <a:stretch>
            <a:fillRect/>
          </a:stretch>
        </p:blipFill>
        <p:spPr>
          <a:xfrm>
            <a:off x="838200" y="887730"/>
            <a:ext cx="10654665" cy="54654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3" name="图片 2"/>
          <p:cNvPicPr>
            <a:picLocks noChangeAspect="1"/>
          </p:cNvPicPr>
          <p:nvPr/>
        </p:nvPicPr>
        <p:blipFill>
          <a:blip r:embed="rId1"/>
          <a:stretch>
            <a:fillRect/>
          </a:stretch>
        </p:blipFill>
        <p:spPr>
          <a:xfrm>
            <a:off x="920750" y="1018540"/>
            <a:ext cx="10350500" cy="53009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4" name="图片 3"/>
          <p:cNvPicPr>
            <a:picLocks noChangeAspect="1"/>
          </p:cNvPicPr>
          <p:nvPr/>
        </p:nvPicPr>
        <p:blipFill>
          <a:blip r:embed="rId1"/>
          <a:stretch>
            <a:fillRect/>
          </a:stretch>
        </p:blipFill>
        <p:spPr>
          <a:xfrm>
            <a:off x="721995" y="887730"/>
            <a:ext cx="10748645" cy="54222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3" name="图片 2"/>
          <p:cNvPicPr>
            <a:picLocks noChangeAspect="1"/>
          </p:cNvPicPr>
          <p:nvPr/>
        </p:nvPicPr>
        <p:blipFill>
          <a:blip r:embed="rId1"/>
          <a:stretch>
            <a:fillRect/>
          </a:stretch>
        </p:blipFill>
        <p:spPr>
          <a:xfrm>
            <a:off x="887730" y="887730"/>
            <a:ext cx="10416540" cy="53797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4" name="图片 3"/>
          <p:cNvPicPr>
            <a:picLocks noChangeAspect="1"/>
          </p:cNvPicPr>
          <p:nvPr/>
        </p:nvPicPr>
        <p:blipFill>
          <a:blip r:embed="rId1"/>
          <a:stretch>
            <a:fillRect/>
          </a:stretch>
        </p:blipFill>
        <p:spPr>
          <a:xfrm>
            <a:off x="692150" y="1040130"/>
            <a:ext cx="10807065" cy="52857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3" name="图片 2"/>
          <p:cNvPicPr>
            <a:picLocks noChangeAspect="1"/>
          </p:cNvPicPr>
          <p:nvPr/>
        </p:nvPicPr>
        <p:blipFill>
          <a:blip r:embed="rId1"/>
          <a:stretch>
            <a:fillRect/>
          </a:stretch>
        </p:blipFill>
        <p:spPr>
          <a:xfrm>
            <a:off x="631825" y="887730"/>
            <a:ext cx="10928350" cy="53263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4" name="图片 3"/>
          <p:cNvPicPr>
            <a:picLocks noChangeAspect="1"/>
          </p:cNvPicPr>
          <p:nvPr/>
        </p:nvPicPr>
        <p:blipFill>
          <a:blip r:embed="rId1"/>
          <a:stretch>
            <a:fillRect/>
          </a:stretch>
        </p:blipFill>
        <p:spPr>
          <a:xfrm>
            <a:off x="643255" y="887730"/>
            <a:ext cx="10906125" cy="54660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4070985" cy="522605"/>
          </a:xfrm>
        </p:spPr>
        <p:txBody>
          <a:bodyPr>
            <a:normAutofit fontScale="90000"/>
          </a:bodyPr>
          <a:p>
            <a:r>
              <a:rPr lang="zh-CN" altLang="en-US" sz="3200"/>
              <a:t>项目指南申报</a:t>
            </a:r>
            <a:r>
              <a:rPr lang="zh-CN" altLang="en-US" sz="3200"/>
              <a:t>说明</a:t>
            </a:r>
            <a:endParaRPr lang="zh-CN" altLang="en-US" sz="3200"/>
          </a:p>
        </p:txBody>
      </p:sp>
      <p:pic>
        <p:nvPicPr>
          <p:cNvPr id="3" name="图片 2"/>
          <p:cNvPicPr>
            <a:picLocks noChangeAspect="1"/>
          </p:cNvPicPr>
          <p:nvPr/>
        </p:nvPicPr>
        <p:blipFill>
          <a:blip r:embed="rId1"/>
          <a:stretch>
            <a:fillRect/>
          </a:stretch>
        </p:blipFill>
        <p:spPr>
          <a:xfrm>
            <a:off x="599440" y="1282065"/>
            <a:ext cx="10992485" cy="49866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5882005" cy="522605"/>
          </a:xfrm>
        </p:spPr>
        <p:txBody>
          <a:bodyPr>
            <a:normAutofit fontScale="90000"/>
          </a:bodyPr>
          <a:p>
            <a:r>
              <a:rPr lang="en-US" altLang="zh-CN" sz="3200"/>
              <a:t>2024</a:t>
            </a:r>
            <a:r>
              <a:rPr lang="zh-CN" altLang="en-US" sz="3200"/>
              <a:t>年后项目调整后申报</a:t>
            </a:r>
            <a:r>
              <a:rPr lang="zh-CN" altLang="en-US" sz="3200"/>
              <a:t>流程图</a:t>
            </a:r>
            <a:endParaRPr lang="zh-CN" altLang="en-US" sz="3200"/>
          </a:p>
        </p:txBody>
      </p:sp>
      <p:sp>
        <p:nvSpPr>
          <p:cNvPr id="4" name="流程图: 联系 3"/>
          <p:cNvSpPr/>
          <p:nvPr/>
        </p:nvSpPr>
        <p:spPr>
          <a:xfrm>
            <a:off x="597535" y="1777365"/>
            <a:ext cx="1625600" cy="600075"/>
          </a:xfrm>
          <a:prstGeom prst="flowChartConnector">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a:t>项目申报</a:t>
            </a:r>
            <a:endParaRPr lang="zh-CN" altLang="en-US" sz="1600"/>
          </a:p>
        </p:txBody>
      </p:sp>
      <p:sp>
        <p:nvSpPr>
          <p:cNvPr id="5" name="流程图: 联系 4"/>
          <p:cNvSpPr/>
          <p:nvPr/>
        </p:nvSpPr>
        <p:spPr>
          <a:xfrm>
            <a:off x="597535" y="3267075"/>
            <a:ext cx="1625600" cy="600075"/>
          </a:xfrm>
          <a:prstGeom prst="flowChartConnector">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a:t>项目立项</a:t>
            </a:r>
            <a:endParaRPr lang="zh-CN" altLang="en-US" sz="1600"/>
          </a:p>
        </p:txBody>
      </p:sp>
      <p:sp>
        <p:nvSpPr>
          <p:cNvPr id="6" name="流程图: 联系 5"/>
          <p:cNvSpPr/>
          <p:nvPr/>
        </p:nvSpPr>
        <p:spPr>
          <a:xfrm>
            <a:off x="597535" y="4756785"/>
            <a:ext cx="1625600" cy="600075"/>
          </a:xfrm>
          <a:prstGeom prst="flowChartConnector">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a:t>项目结题</a:t>
            </a:r>
            <a:endParaRPr lang="zh-CN" altLang="en-US" sz="1600"/>
          </a:p>
        </p:txBody>
      </p:sp>
      <p:cxnSp>
        <p:nvCxnSpPr>
          <p:cNvPr id="7" name="直接箭头连接符 6"/>
          <p:cNvCxnSpPr>
            <a:stCxn id="4" idx="4"/>
            <a:endCxn id="5" idx="0"/>
          </p:cNvCxnSpPr>
          <p:nvPr/>
        </p:nvCxnSpPr>
        <p:spPr>
          <a:xfrm>
            <a:off x="1410335" y="2377440"/>
            <a:ext cx="0" cy="8896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8" name="直接箭头连接符 7"/>
          <p:cNvCxnSpPr>
            <a:stCxn id="5" idx="4"/>
            <a:endCxn id="6" idx="0"/>
          </p:cNvCxnSpPr>
          <p:nvPr/>
        </p:nvCxnSpPr>
        <p:spPr>
          <a:xfrm>
            <a:off x="1410335" y="3867150"/>
            <a:ext cx="0" cy="8896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9" name="对角圆角矩形 8"/>
          <p:cNvSpPr/>
          <p:nvPr/>
        </p:nvSpPr>
        <p:spPr>
          <a:xfrm>
            <a:off x="2941320" y="1073150"/>
            <a:ext cx="1397635" cy="368935"/>
          </a:xfrm>
          <a:prstGeom prst="round2Diag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高校师生</a:t>
            </a:r>
            <a:endParaRPr lang="zh-CN" altLang="en-US" sz="1400"/>
          </a:p>
        </p:txBody>
      </p:sp>
      <p:sp>
        <p:nvSpPr>
          <p:cNvPr id="13" name="对角圆角矩形 12"/>
          <p:cNvSpPr/>
          <p:nvPr/>
        </p:nvSpPr>
        <p:spPr>
          <a:xfrm>
            <a:off x="5192395" y="1073150"/>
            <a:ext cx="1397635" cy="368935"/>
          </a:xfrm>
          <a:prstGeom prst="round2Diag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a:t>
            </a:r>
            <a:r>
              <a:rPr lang="zh-CN" altLang="en-US" sz="1400"/>
              <a:t>管理员</a:t>
            </a:r>
            <a:endParaRPr lang="zh-CN" altLang="en-US" sz="1400"/>
          </a:p>
        </p:txBody>
      </p:sp>
      <p:sp>
        <p:nvSpPr>
          <p:cNvPr id="14" name="对角圆角矩形 13"/>
          <p:cNvSpPr/>
          <p:nvPr/>
        </p:nvSpPr>
        <p:spPr>
          <a:xfrm>
            <a:off x="7443470" y="1073150"/>
            <a:ext cx="1397635" cy="368935"/>
          </a:xfrm>
          <a:prstGeom prst="round2Diag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a:t>
            </a:r>
            <a:r>
              <a:rPr lang="zh-CN" altLang="en-US" sz="1400"/>
              <a:t>管理员</a:t>
            </a:r>
            <a:endParaRPr lang="zh-CN" altLang="en-US" sz="1400"/>
          </a:p>
        </p:txBody>
      </p:sp>
      <p:sp>
        <p:nvSpPr>
          <p:cNvPr id="15" name="对角圆角矩形 14"/>
          <p:cNvSpPr/>
          <p:nvPr/>
        </p:nvSpPr>
        <p:spPr>
          <a:xfrm>
            <a:off x="9694545" y="1073150"/>
            <a:ext cx="1397635" cy="368935"/>
          </a:xfrm>
          <a:prstGeom prst="round2Diag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系统</a:t>
            </a:r>
            <a:r>
              <a:rPr lang="zh-CN" altLang="en-US" sz="1400"/>
              <a:t>管理员</a:t>
            </a:r>
            <a:endParaRPr lang="zh-CN" altLang="en-US" sz="1400"/>
          </a:p>
        </p:txBody>
      </p:sp>
      <p:sp>
        <p:nvSpPr>
          <p:cNvPr id="16" name="流程图: 可选过程 15"/>
          <p:cNvSpPr/>
          <p:nvPr/>
        </p:nvSpPr>
        <p:spPr>
          <a:xfrm>
            <a:off x="2915285" y="1627505"/>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申请项目</a:t>
            </a:r>
            <a:endParaRPr lang="zh-CN" altLang="en-US" sz="1400"/>
          </a:p>
        </p:txBody>
      </p:sp>
      <p:sp>
        <p:nvSpPr>
          <p:cNvPr id="17" name="矩形 16"/>
          <p:cNvSpPr/>
          <p:nvPr/>
        </p:nvSpPr>
        <p:spPr>
          <a:xfrm>
            <a:off x="2941320" y="2158365"/>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等待高校审核</a:t>
            </a:r>
            <a:endParaRPr lang="zh-CN" altLang="en-US" sz="1400"/>
          </a:p>
        </p:txBody>
      </p:sp>
      <p:sp>
        <p:nvSpPr>
          <p:cNvPr id="18" name="矩形 17"/>
          <p:cNvSpPr/>
          <p:nvPr/>
        </p:nvSpPr>
        <p:spPr>
          <a:xfrm>
            <a:off x="2941320" y="2573655"/>
            <a:ext cx="1397635" cy="334645"/>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等待</a:t>
            </a:r>
            <a:r>
              <a:rPr lang="zh-CN" altLang="en-US" sz="1400"/>
              <a:t>申请</a:t>
            </a:r>
            <a:endParaRPr lang="zh-CN" altLang="en-US" sz="1400"/>
          </a:p>
        </p:txBody>
      </p:sp>
      <p:sp>
        <p:nvSpPr>
          <p:cNvPr id="19" name="流程图: 可选过程 18"/>
          <p:cNvSpPr/>
          <p:nvPr/>
        </p:nvSpPr>
        <p:spPr>
          <a:xfrm>
            <a:off x="5166360" y="1557655"/>
            <a:ext cx="1423670" cy="48514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企业评审</a:t>
            </a:r>
            <a:r>
              <a:rPr lang="zh-CN" altLang="en-US" sz="1400"/>
              <a:t>项目申请</a:t>
            </a:r>
            <a:endParaRPr lang="zh-CN" altLang="en-US" sz="1400"/>
          </a:p>
        </p:txBody>
      </p:sp>
      <p:sp>
        <p:nvSpPr>
          <p:cNvPr id="20" name="矩形 19"/>
          <p:cNvSpPr/>
          <p:nvPr/>
        </p:nvSpPr>
        <p:spPr>
          <a:xfrm>
            <a:off x="5192395" y="2158365"/>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a:t>
            </a:r>
            <a:r>
              <a:rPr lang="zh-CN" altLang="en-US" sz="1400"/>
              <a:t>同意申报</a:t>
            </a:r>
            <a:endParaRPr lang="zh-CN" altLang="en-US" sz="1400"/>
          </a:p>
        </p:txBody>
      </p:sp>
      <p:sp>
        <p:nvSpPr>
          <p:cNvPr id="21" name="矩形 20"/>
          <p:cNvSpPr/>
          <p:nvPr/>
        </p:nvSpPr>
        <p:spPr>
          <a:xfrm>
            <a:off x="5140960" y="2573655"/>
            <a:ext cx="1471930" cy="449580"/>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a:t>
            </a:r>
            <a:r>
              <a:rPr lang="zh-CN" altLang="en-US" sz="1400"/>
              <a:t>不同意申报</a:t>
            </a:r>
            <a:endParaRPr lang="zh-CN" altLang="en-US" sz="1400"/>
          </a:p>
        </p:txBody>
      </p:sp>
      <p:sp>
        <p:nvSpPr>
          <p:cNvPr id="22" name="流程图: 可选过程 21"/>
          <p:cNvSpPr/>
          <p:nvPr/>
        </p:nvSpPr>
        <p:spPr>
          <a:xfrm>
            <a:off x="7443470" y="1557655"/>
            <a:ext cx="1397635" cy="48514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高校审核项目申请</a:t>
            </a:r>
            <a:endParaRPr lang="zh-CN" altLang="en-US" sz="1400"/>
          </a:p>
        </p:txBody>
      </p:sp>
      <p:sp>
        <p:nvSpPr>
          <p:cNvPr id="23" name="矩形 22"/>
          <p:cNvSpPr/>
          <p:nvPr/>
        </p:nvSpPr>
        <p:spPr>
          <a:xfrm>
            <a:off x="7443470" y="2158365"/>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高校审核</a:t>
            </a:r>
            <a:r>
              <a:rPr lang="zh-CN" altLang="en-US" sz="1400"/>
              <a:t>通过</a:t>
            </a:r>
            <a:endParaRPr lang="zh-CN" altLang="en-US" sz="1400"/>
          </a:p>
        </p:txBody>
      </p:sp>
      <p:sp>
        <p:nvSpPr>
          <p:cNvPr id="24" name="矩形 23"/>
          <p:cNvSpPr/>
          <p:nvPr/>
        </p:nvSpPr>
        <p:spPr>
          <a:xfrm>
            <a:off x="7414895" y="2573655"/>
            <a:ext cx="1449705" cy="448945"/>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高校审核</a:t>
            </a:r>
            <a:r>
              <a:rPr lang="zh-CN" altLang="en-US" sz="1400"/>
              <a:t>不通过</a:t>
            </a:r>
            <a:endParaRPr lang="zh-CN" altLang="en-US" sz="1400"/>
          </a:p>
        </p:txBody>
      </p:sp>
      <p:sp>
        <p:nvSpPr>
          <p:cNvPr id="25" name="流程图: 可选过程 24"/>
          <p:cNvSpPr/>
          <p:nvPr/>
        </p:nvSpPr>
        <p:spPr>
          <a:xfrm>
            <a:off x="2915285" y="3198495"/>
            <a:ext cx="1397635" cy="48387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提交项目合作协议</a:t>
            </a:r>
            <a:endParaRPr lang="zh-CN" altLang="en-US" sz="1400"/>
          </a:p>
        </p:txBody>
      </p:sp>
      <p:sp>
        <p:nvSpPr>
          <p:cNvPr id="26" name="矩形 25"/>
          <p:cNvSpPr/>
          <p:nvPr/>
        </p:nvSpPr>
        <p:spPr>
          <a:xfrm>
            <a:off x="2941320" y="3831590"/>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协议</a:t>
            </a:r>
            <a:r>
              <a:rPr lang="zh-CN" altLang="en-US" sz="1400"/>
              <a:t>已提交</a:t>
            </a:r>
            <a:endParaRPr lang="zh-CN" altLang="en-US" sz="1400"/>
          </a:p>
        </p:txBody>
      </p:sp>
      <p:sp>
        <p:nvSpPr>
          <p:cNvPr id="28" name="流程图: 可选过程 27"/>
          <p:cNvSpPr/>
          <p:nvPr/>
        </p:nvSpPr>
        <p:spPr>
          <a:xfrm>
            <a:off x="5140960" y="3267075"/>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企业审查</a:t>
            </a:r>
            <a:r>
              <a:rPr lang="zh-CN" altLang="en-US" sz="1400"/>
              <a:t>协议</a:t>
            </a:r>
            <a:endParaRPr lang="zh-CN" altLang="en-US" sz="1400"/>
          </a:p>
        </p:txBody>
      </p:sp>
      <p:sp>
        <p:nvSpPr>
          <p:cNvPr id="29" name="矩形 28"/>
          <p:cNvSpPr/>
          <p:nvPr/>
        </p:nvSpPr>
        <p:spPr>
          <a:xfrm>
            <a:off x="5192395" y="3831590"/>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企业确认</a:t>
            </a:r>
            <a:r>
              <a:rPr lang="zh-CN" altLang="en-US" sz="1400"/>
              <a:t>协议</a:t>
            </a:r>
            <a:endParaRPr lang="zh-CN" altLang="en-US" sz="1400"/>
          </a:p>
        </p:txBody>
      </p:sp>
      <p:sp>
        <p:nvSpPr>
          <p:cNvPr id="31" name="流程图: 可选过程 30"/>
          <p:cNvSpPr/>
          <p:nvPr/>
        </p:nvSpPr>
        <p:spPr>
          <a:xfrm>
            <a:off x="7443470" y="3267075"/>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高校审查</a:t>
            </a:r>
            <a:r>
              <a:rPr lang="zh-CN" altLang="en-US" sz="1400"/>
              <a:t>协议</a:t>
            </a:r>
            <a:endParaRPr lang="zh-CN" altLang="en-US" sz="1400"/>
          </a:p>
        </p:txBody>
      </p:sp>
      <p:sp>
        <p:nvSpPr>
          <p:cNvPr id="32" name="矩形 31"/>
          <p:cNvSpPr/>
          <p:nvPr/>
        </p:nvSpPr>
        <p:spPr>
          <a:xfrm>
            <a:off x="7414895" y="3831590"/>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已立项</a:t>
            </a:r>
            <a:endParaRPr lang="zh-CN" altLang="en-US" sz="1400"/>
          </a:p>
        </p:txBody>
      </p:sp>
      <p:sp>
        <p:nvSpPr>
          <p:cNvPr id="33" name="矩形 32"/>
          <p:cNvSpPr/>
          <p:nvPr/>
        </p:nvSpPr>
        <p:spPr>
          <a:xfrm>
            <a:off x="7443470" y="4246880"/>
            <a:ext cx="1397635" cy="334645"/>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不予立项</a:t>
            </a:r>
            <a:endParaRPr lang="zh-CN" altLang="en-US" sz="1400"/>
          </a:p>
        </p:txBody>
      </p:sp>
      <p:sp>
        <p:nvSpPr>
          <p:cNvPr id="34" name="流程图: 可选过程 33"/>
          <p:cNvSpPr/>
          <p:nvPr/>
        </p:nvSpPr>
        <p:spPr>
          <a:xfrm>
            <a:off x="2941320" y="4883150"/>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申请</a:t>
            </a:r>
            <a:r>
              <a:rPr lang="zh-CN" altLang="en-US" sz="1400"/>
              <a:t>结题</a:t>
            </a:r>
            <a:endParaRPr lang="zh-CN" altLang="en-US" sz="1400"/>
          </a:p>
        </p:txBody>
      </p:sp>
      <p:sp>
        <p:nvSpPr>
          <p:cNvPr id="35" name="矩形 34"/>
          <p:cNvSpPr/>
          <p:nvPr/>
        </p:nvSpPr>
        <p:spPr>
          <a:xfrm>
            <a:off x="2896870" y="5356860"/>
            <a:ext cx="1499870" cy="415290"/>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结题申请</a:t>
            </a:r>
            <a:r>
              <a:rPr lang="zh-CN" altLang="en-US" sz="1400"/>
              <a:t>已提交</a:t>
            </a:r>
            <a:endParaRPr lang="zh-CN" altLang="en-US" sz="1400"/>
          </a:p>
        </p:txBody>
      </p:sp>
      <p:sp>
        <p:nvSpPr>
          <p:cNvPr id="37" name="流程图: 可选过程 36"/>
          <p:cNvSpPr/>
          <p:nvPr/>
        </p:nvSpPr>
        <p:spPr>
          <a:xfrm>
            <a:off x="5192395" y="4883150"/>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企业验收</a:t>
            </a:r>
            <a:endParaRPr lang="zh-CN" altLang="en-US" sz="1400"/>
          </a:p>
        </p:txBody>
      </p:sp>
      <p:sp>
        <p:nvSpPr>
          <p:cNvPr id="38" name="矩形 37"/>
          <p:cNvSpPr/>
          <p:nvPr/>
        </p:nvSpPr>
        <p:spPr>
          <a:xfrm>
            <a:off x="5192395" y="5310505"/>
            <a:ext cx="1443990" cy="85407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企业验收通过(企业承诺的项目经费已拨付)</a:t>
            </a:r>
            <a:endParaRPr lang="zh-CN" altLang="en-US" sz="1400"/>
          </a:p>
        </p:txBody>
      </p:sp>
      <p:sp>
        <p:nvSpPr>
          <p:cNvPr id="40" name="流程图: 可选过程 39"/>
          <p:cNvSpPr/>
          <p:nvPr/>
        </p:nvSpPr>
        <p:spPr>
          <a:xfrm>
            <a:off x="7443470" y="4883150"/>
            <a:ext cx="1397635" cy="346710"/>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高校验收</a:t>
            </a:r>
            <a:endParaRPr lang="zh-CN" altLang="en-US" sz="1400"/>
          </a:p>
        </p:txBody>
      </p:sp>
      <p:sp>
        <p:nvSpPr>
          <p:cNvPr id="41" name="矩形 40"/>
          <p:cNvSpPr/>
          <p:nvPr/>
        </p:nvSpPr>
        <p:spPr>
          <a:xfrm>
            <a:off x="7443470" y="5310505"/>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高校验收</a:t>
            </a:r>
            <a:r>
              <a:rPr lang="zh-CN" altLang="en-US" sz="1400"/>
              <a:t>通过</a:t>
            </a:r>
            <a:endParaRPr lang="zh-CN" altLang="en-US" sz="1400"/>
          </a:p>
        </p:txBody>
      </p:sp>
      <p:sp>
        <p:nvSpPr>
          <p:cNvPr id="42" name="矩形 41"/>
          <p:cNvSpPr/>
          <p:nvPr/>
        </p:nvSpPr>
        <p:spPr>
          <a:xfrm>
            <a:off x="7386320" y="5713095"/>
            <a:ext cx="1524635" cy="369570"/>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高校验收</a:t>
            </a:r>
            <a:r>
              <a:rPr lang="zh-CN" altLang="en-US" sz="1400"/>
              <a:t>不通过</a:t>
            </a:r>
            <a:endParaRPr lang="zh-CN" altLang="en-US" sz="1400"/>
          </a:p>
        </p:txBody>
      </p:sp>
      <p:sp>
        <p:nvSpPr>
          <p:cNvPr id="43" name="流程图: 可选过程 42"/>
          <p:cNvSpPr/>
          <p:nvPr/>
        </p:nvSpPr>
        <p:spPr>
          <a:xfrm>
            <a:off x="9694545" y="3249295"/>
            <a:ext cx="1512570" cy="381635"/>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管理员</a:t>
            </a:r>
            <a:r>
              <a:rPr lang="zh-CN" altLang="en-US" sz="1400"/>
              <a:t>立项备案</a:t>
            </a:r>
            <a:endParaRPr lang="zh-CN" altLang="en-US" sz="1400"/>
          </a:p>
        </p:txBody>
      </p:sp>
      <p:sp>
        <p:nvSpPr>
          <p:cNvPr id="44" name="矩形 43"/>
          <p:cNvSpPr/>
          <p:nvPr/>
        </p:nvSpPr>
        <p:spPr>
          <a:xfrm>
            <a:off x="9763125" y="3831590"/>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已立项</a:t>
            </a:r>
            <a:endParaRPr lang="zh-CN" altLang="en-US" sz="1400"/>
          </a:p>
        </p:txBody>
      </p:sp>
      <p:sp>
        <p:nvSpPr>
          <p:cNvPr id="45" name="矩形 44"/>
          <p:cNvSpPr/>
          <p:nvPr/>
        </p:nvSpPr>
        <p:spPr>
          <a:xfrm>
            <a:off x="9763125" y="4246880"/>
            <a:ext cx="1397635" cy="334645"/>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不予立项</a:t>
            </a:r>
            <a:endParaRPr lang="zh-CN" altLang="en-US" sz="1400"/>
          </a:p>
        </p:txBody>
      </p:sp>
      <p:sp>
        <p:nvSpPr>
          <p:cNvPr id="46" name="流程图: 可选过程 45"/>
          <p:cNvSpPr/>
          <p:nvPr/>
        </p:nvSpPr>
        <p:spPr>
          <a:xfrm>
            <a:off x="9694545" y="4866005"/>
            <a:ext cx="1512570" cy="381635"/>
          </a:xfrm>
          <a:prstGeom prst="flowChartAlternateProces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管理员</a:t>
            </a:r>
            <a:r>
              <a:rPr lang="zh-CN" altLang="en-US" sz="1400"/>
              <a:t>结题备案</a:t>
            </a:r>
            <a:endParaRPr lang="zh-CN" altLang="en-US" sz="1400"/>
          </a:p>
        </p:txBody>
      </p:sp>
      <p:sp>
        <p:nvSpPr>
          <p:cNvPr id="47" name="矩形 46"/>
          <p:cNvSpPr/>
          <p:nvPr/>
        </p:nvSpPr>
        <p:spPr>
          <a:xfrm>
            <a:off x="9763125" y="5309235"/>
            <a:ext cx="1397635" cy="334645"/>
          </a:xfrm>
          <a:prstGeom prst="rect">
            <a:avLst/>
          </a:prstGeom>
          <a:solidFill>
            <a:schemeClr val="accent6"/>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结题备案</a:t>
            </a:r>
            <a:r>
              <a:rPr lang="zh-CN" altLang="en-US" sz="1400"/>
              <a:t>通过</a:t>
            </a:r>
            <a:endParaRPr lang="zh-CN" altLang="en-US" sz="1400"/>
          </a:p>
        </p:txBody>
      </p:sp>
      <p:sp>
        <p:nvSpPr>
          <p:cNvPr id="48" name="矩形 47"/>
          <p:cNvSpPr/>
          <p:nvPr/>
        </p:nvSpPr>
        <p:spPr>
          <a:xfrm>
            <a:off x="9728200" y="5724525"/>
            <a:ext cx="1443990" cy="345440"/>
          </a:xfrm>
          <a:prstGeom prst="rect">
            <a:avLst/>
          </a:prstGeom>
          <a:solidFill>
            <a:srgbClr val="E21FE9"/>
          </a:solidFill>
          <a:ln>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t>结题备案</a:t>
            </a:r>
            <a:r>
              <a:rPr lang="zh-CN" altLang="en-US" sz="1400"/>
              <a:t>不通过</a:t>
            </a:r>
            <a:endParaRPr lang="zh-CN" altLang="en-US" sz="1400"/>
          </a:p>
        </p:txBody>
      </p:sp>
      <p:cxnSp>
        <p:nvCxnSpPr>
          <p:cNvPr id="49" name="直接箭头连接符 48"/>
          <p:cNvCxnSpPr>
            <a:stCxn id="16" idx="3"/>
            <a:endCxn id="19" idx="1"/>
          </p:cNvCxnSpPr>
          <p:nvPr/>
        </p:nvCxnSpPr>
        <p:spPr>
          <a:xfrm flipV="1">
            <a:off x="4312920" y="1800225"/>
            <a:ext cx="853440" cy="6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0" name="直接箭头连接符 49"/>
          <p:cNvCxnSpPr>
            <a:stCxn id="19" idx="3"/>
            <a:endCxn id="22" idx="1"/>
          </p:cNvCxnSpPr>
          <p:nvPr/>
        </p:nvCxnSpPr>
        <p:spPr>
          <a:xfrm>
            <a:off x="6590030" y="1800225"/>
            <a:ext cx="85344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3" name="直接箭头连接符 52"/>
          <p:cNvCxnSpPr>
            <a:stCxn id="25" idx="3"/>
            <a:endCxn id="28" idx="1"/>
          </p:cNvCxnSpPr>
          <p:nvPr/>
        </p:nvCxnSpPr>
        <p:spPr>
          <a:xfrm>
            <a:off x="4312920" y="3440430"/>
            <a:ext cx="82804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5" name="直接箭头连接符 54"/>
          <p:cNvCxnSpPr>
            <a:stCxn id="28" idx="3"/>
            <a:endCxn id="31" idx="1"/>
          </p:cNvCxnSpPr>
          <p:nvPr/>
        </p:nvCxnSpPr>
        <p:spPr>
          <a:xfrm>
            <a:off x="6538595" y="3440430"/>
            <a:ext cx="904875"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6" name="直接箭头连接符 55"/>
          <p:cNvCxnSpPr>
            <a:stCxn id="31" idx="3"/>
            <a:endCxn id="43" idx="1"/>
          </p:cNvCxnSpPr>
          <p:nvPr/>
        </p:nvCxnSpPr>
        <p:spPr>
          <a:xfrm>
            <a:off x="8841105" y="3440430"/>
            <a:ext cx="85344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7" name="直接箭头连接符 56"/>
          <p:cNvCxnSpPr>
            <a:stCxn id="34" idx="3"/>
            <a:endCxn id="37" idx="1"/>
          </p:cNvCxnSpPr>
          <p:nvPr/>
        </p:nvCxnSpPr>
        <p:spPr>
          <a:xfrm>
            <a:off x="4338955" y="5056505"/>
            <a:ext cx="85344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8" name="直接箭头连接符 57"/>
          <p:cNvCxnSpPr>
            <a:stCxn id="37" idx="3"/>
            <a:endCxn id="40" idx="1"/>
          </p:cNvCxnSpPr>
          <p:nvPr/>
        </p:nvCxnSpPr>
        <p:spPr>
          <a:xfrm>
            <a:off x="6590030" y="5056505"/>
            <a:ext cx="85344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9" name="直接箭头连接符 58"/>
          <p:cNvCxnSpPr>
            <a:stCxn id="40" idx="3"/>
            <a:endCxn id="46" idx="1"/>
          </p:cNvCxnSpPr>
          <p:nvPr/>
        </p:nvCxnSpPr>
        <p:spPr>
          <a:xfrm>
            <a:off x="8841105" y="5056505"/>
            <a:ext cx="853440" cy="6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60" name="肘形连接符 59"/>
          <p:cNvCxnSpPr/>
          <p:nvPr/>
        </p:nvCxnSpPr>
        <p:spPr>
          <a:xfrm flipH="1">
            <a:off x="2941320" y="3440430"/>
            <a:ext cx="8265795" cy="1616075"/>
          </a:xfrm>
          <a:prstGeom prst="bentConnector5">
            <a:avLst>
              <a:gd name="adj1" fmla="val -2881"/>
              <a:gd name="adj2" fmla="val 77878"/>
              <a:gd name="adj3" fmla="val 102881"/>
            </a:avLst>
          </a:prstGeom>
          <a:ln>
            <a:tailEnd type="arrow"/>
          </a:ln>
        </p:spPr>
        <p:style>
          <a:lnRef idx="2">
            <a:schemeClr val="accent1"/>
          </a:lnRef>
          <a:fillRef idx="0">
            <a:srgbClr val="FFFFFF"/>
          </a:fillRef>
          <a:effectRef idx="0">
            <a:srgbClr val="FFFFFF"/>
          </a:effectRef>
          <a:fontRef idx="minor">
            <a:schemeClr val="tx1"/>
          </a:fontRef>
        </p:style>
      </p:cxnSp>
      <p:cxnSp>
        <p:nvCxnSpPr>
          <p:cNvPr id="61" name="肘形连接符 60"/>
          <p:cNvCxnSpPr>
            <a:stCxn id="22" idx="3"/>
            <a:endCxn id="25" idx="1"/>
          </p:cNvCxnSpPr>
          <p:nvPr/>
        </p:nvCxnSpPr>
        <p:spPr>
          <a:xfrm flipH="1">
            <a:off x="2915285" y="1800225"/>
            <a:ext cx="5925820" cy="1640205"/>
          </a:xfrm>
          <a:prstGeom prst="bentConnector5">
            <a:avLst>
              <a:gd name="adj1" fmla="val -4018"/>
              <a:gd name="adj2" fmla="val 81610"/>
              <a:gd name="adj3" fmla="val 104018"/>
            </a:avLst>
          </a:prstGeom>
          <a:ln>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5882005" cy="522605"/>
          </a:xfrm>
        </p:spPr>
        <p:txBody>
          <a:bodyPr>
            <a:normAutofit fontScale="90000"/>
          </a:bodyPr>
          <a:p>
            <a:r>
              <a:rPr sz="3200"/>
              <a:t>注意事项</a:t>
            </a:r>
            <a:endParaRPr sz="3200"/>
          </a:p>
        </p:txBody>
      </p:sp>
      <p:sp>
        <p:nvSpPr>
          <p:cNvPr id="3" name="文本框 2"/>
          <p:cNvSpPr txBox="1"/>
          <p:nvPr/>
        </p:nvSpPr>
        <p:spPr>
          <a:xfrm>
            <a:off x="594995" y="1040130"/>
            <a:ext cx="10972165" cy="5122545"/>
          </a:xfrm>
          <a:prstGeom prst="rect">
            <a:avLst/>
          </a:prstGeom>
          <a:noFill/>
        </p:spPr>
        <p:txBody>
          <a:bodyPr wrap="square" rtlCol="0">
            <a:noAutofit/>
          </a:bodyPr>
          <a:p>
            <a:r>
              <a:rPr lang="zh-CN" altLang="en-US" sz="2000"/>
              <a:t>1.企业申报前应认真阅读</a:t>
            </a:r>
            <a:r>
              <a:rPr lang="zh-CN" altLang="en-US" sz="2000" b="1"/>
              <a:t>《教育部产学合作协同育人项目管理办法》</a:t>
            </a:r>
            <a:r>
              <a:rPr lang="zh-CN" altLang="en-US" sz="2000"/>
              <a:t>，确保项目申报及后续各项活动在管理办法的要求范围内开展。</a:t>
            </a:r>
            <a:endParaRPr lang="zh-CN" altLang="en-US" sz="2000"/>
          </a:p>
          <a:p>
            <a:endParaRPr lang="zh-CN" altLang="en-US" sz="2000"/>
          </a:p>
          <a:p>
            <a:r>
              <a:rPr lang="zh-CN" altLang="en-US" sz="2000"/>
              <a:t>2.“企业专项”从参与企业中遴选，无须特殊申报</a:t>
            </a:r>
            <a:endParaRPr lang="zh-CN" altLang="en-US" sz="2000"/>
          </a:p>
          <a:p>
            <a:endParaRPr lang="zh-CN" altLang="en-US" sz="2000"/>
          </a:p>
          <a:p>
            <a:r>
              <a:rPr lang="zh-CN" altLang="en-US" sz="2000"/>
              <a:t>3.项目</a:t>
            </a:r>
            <a:r>
              <a:rPr lang="zh-CN" altLang="en-US" sz="2000" b="1"/>
              <a:t>仅面向本科高校开放</a:t>
            </a:r>
            <a:r>
              <a:rPr lang="zh-CN" altLang="en-US" sz="2000"/>
              <a:t>，请勿在项目指南中体现与其他办学层次学校有关的内容</a:t>
            </a:r>
            <a:endParaRPr lang="zh-CN" altLang="en-US" sz="2000"/>
          </a:p>
          <a:p>
            <a:endParaRPr lang="zh-CN" altLang="en-US" sz="2000"/>
          </a:p>
          <a:p>
            <a:r>
              <a:rPr lang="zh-CN" altLang="en-US" sz="2000"/>
              <a:t>4.项目指南申报期间，对于未提交的项目指南，企业可随时修改或删除;已提交的项目指南不允许修改。请慎重提交。</a:t>
            </a:r>
            <a:endParaRPr lang="zh-CN" altLang="en-US" sz="2000"/>
          </a:p>
          <a:p>
            <a:endParaRPr lang="zh-CN" altLang="en-US" sz="2000"/>
          </a:p>
          <a:p>
            <a:r>
              <a:rPr lang="zh-CN" altLang="en-US" sz="2000"/>
              <a:t>5.企业申报项目指南</a:t>
            </a:r>
            <a:r>
              <a:rPr lang="zh-CN" altLang="en-US" sz="2000">
                <a:solidFill>
                  <a:srgbClr val="FF0000"/>
                </a:solidFill>
              </a:rPr>
              <a:t>累计3次未通过，则当年不允许继续申报</a:t>
            </a:r>
            <a:endParaRPr lang="zh-CN" altLang="en-US" sz="2000">
              <a:solidFill>
                <a:srgbClr val="FF0000"/>
              </a:solidFill>
            </a:endParaRPr>
          </a:p>
          <a:p>
            <a:endParaRPr lang="zh-CN" altLang="en-US" sz="2000"/>
          </a:p>
          <a:p>
            <a:r>
              <a:rPr lang="zh-CN" altLang="en-US" sz="2000"/>
              <a:t>6.本年度申报的项目仅在当年有效。</a:t>
            </a:r>
            <a:endParaRPr lang="zh-CN" altLang="en-US" sz="2000"/>
          </a:p>
          <a:p>
            <a:endParaRPr lang="zh-CN" altLang="en-US" sz="2000"/>
          </a:p>
          <a:p>
            <a:r>
              <a:rPr lang="zh-CN" altLang="en-US" sz="2000"/>
              <a:t>7.其他未尽事宜，按照《教育部产学合作协同育人项目管理办法》要求执行。</a:t>
            </a:r>
            <a:endParaRPr lang="zh-CN" altLang="en-US" sz="2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5882005" cy="522605"/>
          </a:xfrm>
        </p:spPr>
        <p:txBody>
          <a:bodyPr>
            <a:normAutofit fontScale="90000"/>
          </a:bodyPr>
          <a:p>
            <a:r>
              <a:rPr lang="zh-CN" sz="3200"/>
              <a:t>常见问题</a:t>
            </a:r>
            <a:r>
              <a:rPr lang="zh-CN" sz="3200"/>
              <a:t>解答</a:t>
            </a:r>
            <a:endParaRPr lang="zh-CN" sz="3200"/>
          </a:p>
        </p:txBody>
      </p:sp>
      <p:pic>
        <p:nvPicPr>
          <p:cNvPr id="4" name="图片 3"/>
          <p:cNvPicPr>
            <a:picLocks noChangeAspect="1"/>
          </p:cNvPicPr>
          <p:nvPr/>
        </p:nvPicPr>
        <p:blipFill>
          <a:blip r:embed="rId1"/>
          <a:stretch>
            <a:fillRect/>
          </a:stretch>
        </p:blipFill>
        <p:spPr>
          <a:xfrm>
            <a:off x="666750" y="887730"/>
            <a:ext cx="3470275" cy="4765675"/>
          </a:xfrm>
          <a:prstGeom prst="rect">
            <a:avLst/>
          </a:prstGeom>
        </p:spPr>
      </p:pic>
      <p:sp>
        <p:nvSpPr>
          <p:cNvPr id="5" name="矩形标注 4"/>
          <p:cNvSpPr/>
          <p:nvPr/>
        </p:nvSpPr>
        <p:spPr>
          <a:xfrm>
            <a:off x="4137025" y="887730"/>
            <a:ext cx="7366000" cy="530860"/>
          </a:xfrm>
          <a:prstGeom prst="wedgeRectCallou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a:t>企业项目指南审批</a:t>
            </a:r>
            <a:r>
              <a:rPr lang="zh-CN" altLang="en-US"/>
              <a:t>时间？</a:t>
            </a:r>
            <a:endParaRPr lang="zh-CN" altLang="en-US"/>
          </a:p>
        </p:txBody>
      </p:sp>
      <p:sp>
        <p:nvSpPr>
          <p:cNvPr id="6" name="文本框 5"/>
          <p:cNvSpPr txBox="1"/>
          <p:nvPr/>
        </p:nvSpPr>
        <p:spPr>
          <a:xfrm>
            <a:off x="4137025" y="1719580"/>
            <a:ext cx="7458075" cy="645160"/>
          </a:xfrm>
          <a:prstGeom prst="rect">
            <a:avLst/>
          </a:prstGeom>
          <a:noFill/>
        </p:spPr>
        <p:txBody>
          <a:bodyPr wrap="square" rtlCol="0">
            <a:spAutoFit/>
          </a:bodyPr>
          <a:p>
            <a:r>
              <a:rPr lang="zh-CN" altLang="en-US"/>
              <a:t>采用“机器审核+人工审核”的方式，符合条件的企业及其项目指南，快速审核快速发布。首次参与项目的企业，其项目指南需经专家组审核。</a:t>
            </a:r>
            <a:endParaRPr lang="zh-CN" altLang="en-US"/>
          </a:p>
        </p:txBody>
      </p:sp>
      <p:sp>
        <p:nvSpPr>
          <p:cNvPr id="7" name="矩形标注 6"/>
          <p:cNvSpPr/>
          <p:nvPr/>
        </p:nvSpPr>
        <p:spPr>
          <a:xfrm>
            <a:off x="4137025" y="2665730"/>
            <a:ext cx="7366000" cy="530860"/>
          </a:xfrm>
          <a:prstGeom prst="wedgeRectCallou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a:t>项目申报是否有截止</a:t>
            </a:r>
            <a:r>
              <a:rPr lang="zh-CN" altLang="en-US"/>
              <a:t>日期？</a:t>
            </a:r>
            <a:endParaRPr lang="zh-CN" altLang="en-US"/>
          </a:p>
        </p:txBody>
      </p:sp>
      <p:sp>
        <p:nvSpPr>
          <p:cNvPr id="8" name="文本框 7"/>
          <p:cNvSpPr txBox="1"/>
          <p:nvPr/>
        </p:nvSpPr>
        <p:spPr>
          <a:xfrm>
            <a:off x="4137025" y="3497580"/>
            <a:ext cx="7458075" cy="368300"/>
          </a:xfrm>
          <a:prstGeom prst="rect">
            <a:avLst/>
          </a:prstGeom>
          <a:noFill/>
        </p:spPr>
        <p:txBody>
          <a:bodyPr wrap="square" rtlCol="0">
            <a:spAutoFit/>
          </a:bodyPr>
          <a:p>
            <a:r>
              <a:rPr lang="zh-CN" altLang="en-US"/>
              <a:t>平台取消申报截止日期的限制，由校企双方自行管理。</a:t>
            </a:r>
            <a:endParaRPr lang="zh-CN" altLang="en-US"/>
          </a:p>
        </p:txBody>
      </p:sp>
      <p:sp>
        <p:nvSpPr>
          <p:cNvPr id="9" name="矩形标注 8"/>
          <p:cNvSpPr/>
          <p:nvPr/>
        </p:nvSpPr>
        <p:spPr>
          <a:xfrm>
            <a:off x="4137025" y="4166870"/>
            <a:ext cx="7366000" cy="530860"/>
          </a:xfrm>
          <a:prstGeom prst="wedgeRectCallou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a:t>调整后，项目级别如何认定?立项和结题如何管理?</a:t>
            </a:r>
            <a:endParaRPr lang="zh-CN" altLang="en-US"/>
          </a:p>
        </p:txBody>
      </p:sp>
      <p:sp>
        <p:nvSpPr>
          <p:cNvPr id="10" name="文本框 9"/>
          <p:cNvSpPr txBox="1"/>
          <p:nvPr/>
        </p:nvSpPr>
        <p:spPr>
          <a:xfrm>
            <a:off x="4137025" y="4998720"/>
            <a:ext cx="7458075" cy="922020"/>
          </a:xfrm>
          <a:prstGeom prst="rect">
            <a:avLst/>
          </a:prstGeom>
          <a:noFill/>
        </p:spPr>
        <p:txBody>
          <a:bodyPr wrap="square" rtlCol="0">
            <a:spAutoFit/>
          </a:bodyPr>
          <a:p>
            <a:r>
              <a:rPr lang="zh-CN" altLang="en-US"/>
              <a:t>项目采用先实施、后认定的方式，实行分级认定。</a:t>
            </a:r>
            <a:endParaRPr lang="zh-CN" altLang="en-US"/>
          </a:p>
          <a:p>
            <a:r>
              <a:rPr lang="zh-CN" altLang="en-US"/>
              <a:t>项目立项和结题结果由高校项目管理部门审核确认，并通过项目平台备案后生效。</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879340" y="1676400"/>
            <a:ext cx="1899285" cy="1888490"/>
          </a:xfrm>
          <a:prstGeom prst="rect">
            <a:avLst/>
          </a:prstGeom>
        </p:spPr>
      </p:pic>
      <p:sp>
        <p:nvSpPr>
          <p:cNvPr id="5" name="文本框 4"/>
          <p:cNvSpPr txBox="1"/>
          <p:nvPr/>
        </p:nvSpPr>
        <p:spPr>
          <a:xfrm>
            <a:off x="5147945" y="3716655"/>
            <a:ext cx="1362075" cy="368300"/>
          </a:xfrm>
          <a:prstGeom prst="rect">
            <a:avLst/>
          </a:prstGeom>
          <a:noFill/>
        </p:spPr>
        <p:txBody>
          <a:bodyPr wrap="square" rtlCol="0">
            <a:spAutoFit/>
          </a:bodyPr>
          <a:p>
            <a:r>
              <a:rPr lang="zh-CN" altLang="en-US"/>
              <a:t>微信</a:t>
            </a:r>
            <a:r>
              <a:rPr lang="zh-CN" altLang="en-US"/>
              <a:t>公众号</a:t>
            </a:r>
            <a:endParaRPr lang="zh-CN" altLang="en-US"/>
          </a:p>
        </p:txBody>
      </p:sp>
      <p:sp>
        <p:nvSpPr>
          <p:cNvPr id="6" name="文本框 5"/>
          <p:cNvSpPr txBox="1"/>
          <p:nvPr/>
        </p:nvSpPr>
        <p:spPr>
          <a:xfrm>
            <a:off x="3889375" y="4629150"/>
            <a:ext cx="3878580" cy="521970"/>
          </a:xfrm>
          <a:prstGeom prst="rect">
            <a:avLst/>
          </a:prstGeom>
          <a:noFill/>
        </p:spPr>
        <p:txBody>
          <a:bodyPr wrap="square" rtlCol="0">
            <a:spAutoFit/>
          </a:bodyPr>
          <a:p>
            <a:pPr algn="ctr"/>
            <a:r>
              <a:rPr lang="zh-CN" altLang="en-US" sz="2800" b="1">
                <a:latin typeface="微软雅黑" panose="020B0503020204020204" charset="-122"/>
                <a:ea typeface="微软雅黑" panose="020B0503020204020204" charset="-122"/>
              </a:rPr>
              <a:t>产学合作协同育人项目</a:t>
            </a:r>
            <a:endParaRPr lang="zh-CN" altLang="en-US" sz="2800" b="1">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3.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4.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5.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6.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7.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8.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9.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0.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1.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2.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3.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4.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5.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6.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7.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8.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19.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0.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1.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2.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3.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4.xml><?xml version="1.0" encoding="utf-8"?>
<p:tagLst xmlns:p="http://schemas.openxmlformats.org/presentationml/2006/main">
  <p:tag name="KSO_WM_DIAGRAM_VIRTUALLY_FRAME" val="{&quot;height&quot;:263.66244094488195,&quot;left&quot;:109.59984251968504,&quot;top&quot;:147.5304724409449,&quot;width&quot;:731.2001574803149}"/>
</p:tagLst>
</file>

<file path=ppt/tags/tag25.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6951_3*l_h_i*1_1_1"/>
  <p:tag name="KSO_WM_TEMPLATE_CATEGORY" val="diagram"/>
  <p:tag name="KSO_WM_TEMPLATE_INDEX" val="20236951"/>
  <p:tag name="KSO_WM_UNIT_LAYERLEVEL" val="1_1_1"/>
  <p:tag name="KSO_WM_TAG_VERSION" val="3.0"/>
  <p:tag name="KSO_WM_BEAUTIFY_FLAG" val="#wm#"/>
  <p:tag name="KSO_WM_UNIT_LINE_FORE_SCHEMECOLOR_INDEX" val="5"/>
  <p:tag name="KSO_WM_DIAGRAM_MAX_ITEMCNT" val="4"/>
  <p:tag name="KSO_WM_DIAGRAM_MIN_ITEMCNT" val="2"/>
  <p:tag name="KSO_WM_DIAGRAM_COLOR_MATCH_VALUE" val="{&quot;shape&quot;:{&quot;fill&quot;:{&quot;type&quot;:0},&quot;glow&quot;:{&quot;colorType&quot;:0},&quot;line&quot;:{&quot;solidLine&quot;:{&quot;brightness&quot;:0.4000000059604645,&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6.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6951_3*l_h_i*1_1_2"/>
  <p:tag name="KSO_WM_TEMPLATE_CATEGORY" val="diagram"/>
  <p:tag name="KSO_WM_TEMPLATE_INDEX" val="20236951"/>
  <p:tag name="KSO_WM_UNIT_LAYERLEVEL" val="1_1_1"/>
  <p:tag name="KSO_WM_TAG_VERSION" val="3.0"/>
  <p:tag name="KSO_WM_BEAUTIFY_FLAG" val="#wm#"/>
  <p:tag name="KSO_WM_UNIT_FILL_TYPE" val="1"/>
  <p:tag name="KSO_WM_UNIT_FILL_FORE_SCHEMECOLOR_INDEX" val="16"/>
  <p:tag name="KSO_WM_UNIT_FILL_FORE_SCHEMECOLOR_INDEX_BRIGHTNESS" val="0"/>
  <p:tag name="KSO_WM_DIAGRAM_MAX_ITEMCNT" val="4"/>
  <p:tag name="KSO_WM_DIAGRAM_MIN_ITEMCNT" val="2"/>
  <p:tag name="KSO_WM_DIAGRAM_COLOR_MATCH_VALUE" val="{&quot;shape&quot;:{&quot;fill&quot;:{&quot;solid&quot;:{&quot;brightness&quot;:0,&quot;colorType&quot;:1,&quot;foreColorIndex&quot;:16,&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7.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6951_3*l_h_i*1_1_3"/>
  <p:tag name="KSO_WM_TEMPLATE_CATEGORY" val="diagram"/>
  <p:tag name="KSO_WM_TEMPLATE_INDEX" val="20236951"/>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8.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1_3*l_h_f*1_1_1"/>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9.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2"/>
  <p:tag name="KSO_WM_UNIT_ID" val="diagram20236951_3*l_h_f*1_1_2"/>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添加标题"/>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0.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3"/>
  <p:tag name="KSO_WM_UNIT_ID" val="diagram20236951_3*l_h_f*1_1_3"/>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1.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6951_3*l_h_i*1_2_1"/>
  <p:tag name="KSO_WM_TEMPLATE_CATEGORY" val="diagram"/>
  <p:tag name="KSO_WM_TEMPLATE_INDEX" val="20236951"/>
  <p:tag name="KSO_WM_UNIT_LAYERLEVEL" val="1_1_1"/>
  <p:tag name="KSO_WM_TAG_VERSION" val="3.0"/>
  <p:tag name="KSO_WM_BEAUTIFY_FLAG" val="#wm#"/>
  <p:tag name="KSO_WM_UNIT_LINE_FORE_SCHEMECOLOR_INDEX" val="5"/>
  <p:tag name="KSO_WM_DIAGRAM_MAX_ITEMCNT" val="4"/>
  <p:tag name="KSO_WM_DIAGRAM_MIN_ITEMCNT" val="2"/>
  <p:tag name="KSO_WM_DIAGRAM_COLOR_MATCH_VALUE" val="{&quot;shape&quot;:{&quot;fill&quot;:{&quot;type&quot;:0},&quot;glow&quot;:{&quot;colorType&quot;:0},&quot;line&quot;:{&quot;solidLine&quot;:{&quot;brightness&quot;:0.4000000059604645,&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2.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6951_3*l_h_i*1_2_2"/>
  <p:tag name="KSO_WM_TEMPLATE_CATEGORY" val="diagram"/>
  <p:tag name="KSO_WM_TEMPLATE_INDEX" val="20236951"/>
  <p:tag name="KSO_WM_UNIT_LAYERLEVEL" val="1_1_1"/>
  <p:tag name="KSO_WM_TAG_VERSION" val="3.0"/>
  <p:tag name="KSO_WM_BEAUTIFY_FLAG" val="#wm#"/>
  <p:tag name="KSO_WM_UNIT_FILL_TYPE" val="1"/>
  <p:tag name="KSO_WM_UNIT_FILL_FORE_SCHEMECOLOR_INDEX" val="16"/>
  <p:tag name="KSO_WM_UNIT_FILL_FORE_SCHEMECOLOR_INDEX_BRIGHTNESS" val="0"/>
  <p:tag name="KSO_WM_DIAGRAM_MAX_ITEMCNT" val="4"/>
  <p:tag name="KSO_WM_DIAGRAM_MIN_ITEMCNT" val="2"/>
  <p:tag name="KSO_WM_DIAGRAM_COLOR_MATCH_VALUE" val="{&quot;shape&quot;:{&quot;fill&quot;:{&quot;solid&quot;:{&quot;brightness&quot;:0,&quot;colorType&quot;:1,&quot;foreColorIndex&quot;:16,&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3.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6951_3*l_h_i*1_2_3"/>
  <p:tag name="KSO_WM_TEMPLATE_CATEGORY" val="diagram"/>
  <p:tag name="KSO_WM_TEMPLATE_INDEX" val="20236951"/>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4.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6951_3*l_h_f*1_2_1"/>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5.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2"/>
  <p:tag name="KSO_WM_UNIT_ID" val="diagram20236951_3*l_h_f*1_2_2"/>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添加标题"/>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6.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3"/>
  <p:tag name="KSO_WM_UNIT_ID" val="diagram20236951_3*l_h_f*1_2_3"/>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7.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6951_3*l_h_i*1_3_1"/>
  <p:tag name="KSO_WM_TEMPLATE_CATEGORY" val="diagram"/>
  <p:tag name="KSO_WM_TEMPLATE_INDEX" val="20236951"/>
  <p:tag name="KSO_WM_UNIT_LAYERLEVEL" val="1_1_1"/>
  <p:tag name="KSO_WM_TAG_VERSION" val="3.0"/>
  <p:tag name="KSO_WM_BEAUTIFY_FLAG" val="#wm#"/>
  <p:tag name="KSO_WM_UNIT_LINE_FORE_SCHEMECOLOR_INDEX" val="5"/>
  <p:tag name="KSO_WM_DIAGRAM_MAX_ITEMCNT" val="4"/>
  <p:tag name="KSO_WM_DIAGRAM_MIN_ITEMCNT" val="2"/>
  <p:tag name="KSO_WM_DIAGRAM_COLOR_MATCH_VALUE" val="{&quot;shape&quot;:{&quot;fill&quot;:{&quot;type&quot;:0},&quot;glow&quot;:{&quot;colorType&quot;:0},&quot;line&quot;:{&quot;solidLine&quot;:{&quot;brightness&quot;:0.4000000059604645,&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8.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6951_3*l_h_i*1_3_2"/>
  <p:tag name="KSO_WM_TEMPLATE_CATEGORY" val="diagram"/>
  <p:tag name="KSO_WM_TEMPLATE_INDEX" val="20236951"/>
  <p:tag name="KSO_WM_UNIT_LAYERLEVEL" val="1_1_1"/>
  <p:tag name="KSO_WM_TAG_VERSION" val="3.0"/>
  <p:tag name="KSO_WM_BEAUTIFY_FLAG" val="#wm#"/>
  <p:tag name="KSO_WM_UNIT_FILL_TYPE" val="1"/>
  <p:tag name="KSO_WM_UNIT_FILL_FORE_SCHEMECOLOR_INDEX" val="16"/>
  <p:tag name="KSO_WM_UNIT_FILL_FORE_SCHEMECOLOR_INDEX_BRIGHTNESS" val="0"/>
  <p:tag name="KSO_WM_DIAGRAM_MAX_ITEMCNT" val="4"/>
  <p:tag name="KSO_WM_DIAGRAM_MIN_ITEMCNT" val="2"/>
  <p:tag name="KSO_WM_DIAGRAM_COLOR_MATCH_VALUE" val="{&quot;shape&quot;:{&quot;fill&quot;:{&quot;solid&quot;:{&quot;brightness&quot;:0,&quot;colorType&quot;:1,&quot;foreColorIndex&quot;:16,&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39.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6951_3*l_h_i*1_3_3"/>
  <p:tag name="KSO_WM_TEMPLATE_CATEGORY" val="diagram"/>
  <p:tag name="KSO_WM_TEMPLATE_INDEX" val="20236951"/>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0.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6951_3*l_h_f*1_3_1"/>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1.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2"/>
  <p:tag name="KSO_WM_UNIT_ID" val="diagram20236951_3*l_h_f*1_3_2"/>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添加标题"/>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2.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6951_3*l_h_i*1_4_1"/>
  <p:tag name="KSO_WM_TEMPLATE_CATEGORY" val="diagram"/>
  <p:tag name="KSO_WM_TEMPLATE_INDEX" val="20236951"/>
  <p:tag name="KSO_WM_UNIT_LAYERLEVEL" val="1_1_1"/>
  <p:tag name="KSO_WM_TAG_VERSION" val="3.0"/>
  <p:tag name="KSO_WM_BEAUTIFY_FLAG" val="#wm#"/>
  <p:tag name="KSO_WM_UNIT_LINE_FORE_SCHEMECOLOR_INDEX" val="5"/>
  <p:tag name="KSO_WM_DIAGRAM_MAX_ITEMCNT" val="4"/>
  <p:tag name="KSO_WM_DIAGRAM_MIN_ITEMCNT" val="2"/>
  <p:tag name="KSO_WM_DIAGRAM_COLOR_MATCH_VALUE" val="{&quot;shape&quot;:{&quot;fill&quot;:{&quot;type&quot;:0},&quot;glow&quot;:{&quot;colorType&quot;:0},&quot;line&quot;:{&quot;solidLine&quot;:{&quot;brightness&quot;:0.4000000059604645,&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3.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6951_3*l_h_i*1_4_2"/>
  <p:tag name="KSO_WM_TEMPLATE_CATEGORY" val="diagram"/>
  <p:tag name="KSO_WM_TEMPLATE_INDEX" val="20236951"/>
  <p:tag name="KSO_WM_UNIT_LAYERLEVEL" val="1_1_1"/>
  <p:tag name="KSO_WM_TAG_VERSION" val="3.0"/>
  <p:tag name="KSO_WM_BEAUTIFY_FLAG" val="#wm#"/>
  <p:tag name="KSO_WM_UNIT_FILL_TYPE" val="1"/>
  <p:tag name="KSO_WM_UNIT_FILL_FORE_SCHEMECOLOR_INDEX" val="16"/>
  <p:tag name="KSO_WM_UNIT_FILL_FORE_SCHEMECOLOR_INDEX_BRIGHTNESS" val="0"/>
  <p:tag name="KSO_WM_DIAGRAM_MAX_ITEMCNT" val="4"/>
  <p:tag name="KSO_WM_DIAGRAM_MIN_ITEMCNT" val="2"/>
  <p:tag name="KSO_WM_DIAGRAM_COLOR_MATCH_VALUE" val="{&quot;shape&quot;:{&quot;fill&quot;:{&quot;solid&quot;:{&quot;brightness&quot;:0,&quot;colorType&quot;:1,&quot;foreColorIndex&quot;:16,&quot;transparency&quot;:0},&quot;type&quot;:1},&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4.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36951_3*l_h_i*1_4_3"/>
  <p:tag name="KSO_WM_TEMPLATE_CATEGORY" val="diagram"/>
  <p:tag name="KSO_WM_TEMPLATE_INDEX" val="20236951"/>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5.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6951_3*l_h_f*1_4_1"/>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6.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2"/>
  <p:tag name="KSO_WM_UNIT_ID" val="diagram20236951_3*l_h_f*1_4_2"/>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添加标题"/>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7.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3"/>
  <p:tag name="KSO_WM_UNIT_ID" val="diagram20236951_3*l_h_f*1_4_3"/>
  <p:tag name="KSO_WM_TEMPLATE_CATEGORY" val="diagram"/>
  <p:tag name="KSO_WM_TEMPLATE_INDEX" val="20236951"/>
  <p:tag name="KSO_WM_UNIT_LAYERLEVEL" val="1_1_1"/>
  <p:tag name="KSO_WM_TAG_VERSION" val="3.0"/>
  <p:tag name="KSO_WM_BEAUTIFY_FLAG" val="#wm#"/>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8.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1_3*l_h_f*1_1_1"/>
  <p:tag name="KSO_WM_TEMPLATE_CATEGORY" val="diagram"/>
  <p:tag name="KSO_WM_TEMPLATE_INDEX" val="20236951"/>
  <p:tag name="KSO_WM_UNIT_LAYERLEVEL" val="1_1_1"/>
  <p:tag name="KSO_WM_TAG_VERSION" val="3.0"/>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49.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3"/>
  <p:tag name="KSO_WM_UNIT_ID" val="diagram20236951_3*l_h_f*1_3_3"/>
  <p:tag name="KSO_WM_TEMPLATE_CATEGORY" val="diagram"/>
  <p:tag name="KSO_WM_TEMPLATE_INDEX" val="20236951"/>
  <p:tag name="KSO_WM_UNIT_LAYERLEVEL" val="1_1_1"/>
  <p:tag name="KSO_WM_TAG_VERSION" val="3.0"/>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0.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3"/>
  <p:tag name="KSO_WM_UNIT_ID" val="diagram20236951_3*l_h_f*1_3_3"/>
  <p:tag name="KSO_WM_TEMPLATE_CATEGORY" val="diagram"/>
  <p:tag name="KSO_WM_TEMPLATE_INDEX" val="20236951"/>
  <p:tag name="KSO_WM_UNIT_LAYERLEVEL" val="1_1_1"/>
  <p:tag name="KSO_WM_TAG_VERSION" val="3.0"/>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1.xml><?xml version="1.0" encoding="utf-8"?>
<p:tagLst xmlns:p="http://schemas.openxmlformats.org/presentationml/2006/main">
  <p:tag name="KSO_WM_DIAGRAM_VIRTUALLY_FRAME" val="{&quot;height&quot;:289.4076377952756,&quot;left&quot;:74.3386904835138,&quot;top&quot;:125.3,&quot;width&quot;:811.4423828124999}"/>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3"/>
  <p:tag name="KSO_WM_UNIT_ID" val="diagram20236951_3*l_h_f*1_4_3"/>
  <p:tag name="KSO_WM_TEMPLATE_CATEGORY" val="diagram"/>
  <p:tag name="KSO_WM_TEMPLATE_INDEX" val="20236951"/>
  <p:tag name="KSO_WM_UNIT_LAYERLEVEL" val="1_1_1"/>
  <p:tag name="KSO_WM_TAG_VERSION" val="3.0"/>
  <p:tag name="KSO_WM_UNIT_TEXT_FILL_FORE_SCHEMECOLOR_INDEX" val="1"/>
  <p:tag name="KSO_WM_UNIT_TEXT_FILL_TYPE" val="1"/>
  <p:tag name="KSO_WM_UNIT_PRESET_TEXT" val="单击此处添加文本具体内容。"/>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TEMPLATE_CATEGORY" val="diagram"/>
  <p:tag name="KSO_WM_TEMPLATE_INDEX" val="20230963"/>
  <p:tag name="KSO_WM_UNIT_LAYERLEVEL" val="1_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f*1_2_1_1"/>
  <p:tag name="KSO_WM_UNIT_INDEX" val="1_2_1_1"/>
  <p:tag name="KSO_WM_DIAGRAM_GROUP_CODE" val="n1-1"/>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
  <p:tag name="KSO_WM_TAG_VERSION" val="3.0"/>
  <p:tag name="KSO_WM_UNIT_TYPE" val="n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solidLine&quot;:{&quot;brightness&quot;:0,&quot;colorType&quot;:1,&quot;foreColorIndex&quot;:5,&quot;transparency&quot;:0.30000001192092896},&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i*1_2_1"/>
  <p:tag name="KSO_WM_UNIT_INDEX" val="1_2_1"/>
  <p:tag name="KSO_WM_DIAGRAM_GROUP_CODE" val="n1-1"/>
  <p:tag name="KSO_WM_UNIT_LINE_FORE_SCHEMECOLOR_INDEX" val="5"/>
  <p:tag name="KSO_WM_DIAGRAM_USE_COLOR_VALUE" val="{&quot;color_scheme&quot;:1,&quot;color_type&quot;:1,&quot;theme_color_indexes&quot;:[]}"/>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
  <p:tag name="KSO_WM_TAG_VERSION" val="3.0"/>
  <p:tag name="KSO_WM_UNIT_ISCONTENTSTITLE" val="0"/>
  <p:tag name="KSO_WM_UNIT_ISNUMDGMTITLE" val="0"/>
  <p:tag name="KSO_WM_UNIT_NOCLEAR" val="0"/>
  <p:tag name="KSO_WM_UNIT_VALUE" val="36"/>
  <p:tag name="KSO_WM_UNIT_TYPE" val="n_h_a"/>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949999988079071,&quot;colorType&quot;:1,&quot;foreColorIndex&quot;:5,&quot;pos&quot;:0.3700000047683716,&quot;transparency&quot;:0},{&quot;brightness&quot;:0.550000011920929,&quot;colorType&quot;:1,&quot;foreColorIndex&quot;:5,&quot;pos&quot;:0,&quot;transparency&quot;:0},{&quot;brightness&quot;:0,&quot;colorType&quot;:1,&quot;foreColorIndex&quot;:14,&quot;pos&quot;:1,&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a*1_1_1"/>
  <p:tag name="KSO_WM_UNIT_INDEX" val="1_1_1"/>
  <p:tag name="KSO_WM_DIAGRAM_GROUP_CODE" val="n1-1"/>
  <p:tag name="KSO_WM_UNIT_PRESET_TEXT" val="添加标题"/>
  <p:tag name="KSO_WM_UNIT_FILL_TYPE" val="3"/>
  <p:tag name="KSO_WM_DIAGRAM_USE_COLOR_VALUE" val="{&quot;color_scheme&quot;:1,&quot;color_type&quot;:1,&quot;theme_color_indexes&quot;:[]}"/>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
  <p:tag name="KSO_WM_TAG_VERSION" val="3.0"/>
  <p:tag name="KSO_WM_UNIT_TYPE" val="n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solidLine&quot;:{&quot;brightness&quot;:0,&quot;colorType&quot;:1,&quot;foreColorIndex&quot;:5,&quot;transparency&quot;:0.8500000238418579},&quot;type&quot;:1},&quot;shadow&quot;:{&quot;brightness&quot;:0,&quot;colorType&quot;:1,&quot;foreColorIndex&quot;:13,&quot;transparency&quot;:0.9100000262260437},&quot;threeD&quot;:{&quot;curvedSurface&quot;:{&quot;brightness&quot;:0,&quot;colorType&quot;:2,&quot;rgb&quot;:&quot;#000000&quot;},&quot;depth&quot;:{&quot;colorType&quot;:0}}},&quot;text&quot;:{&quot;fill&quot;:{},&quot;glow&quot;:{},&quot;line&quot;:{},&quot;shadow&quot;:{},&quot;threeD&quot;:{}}}"/>
  <p:tag name="KSO_WM_BEAUTIFY_FLAG" val="#wm#"/>
  <p:tag name="KSO_WM_UNIT_ID" val="diagram20230963_4*n_h_i*1_1_3"/>
  <p:tag name="KSO_WM_UNIT_INDEX" val="1_1_3"/>
  <p:tag name="KSO_WM_DIAGRAM_GROUP_CODE" val="n1-1"/>
  <p:tag name="KSO_WM_UNIT_LINE_FORE_SCHEMECOLOR_INDEX" val="5"/>
  <p:tag name="KSO_WM_DIAGRAM_USE_COLOR_VALUE" val="{&quot;color_scheme&quot;:1,&quot;color_type&quot;:1,&quot;theme_color_indexes&quot;:[]}"/>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h_i*1_2_2_1"/>
  <p:tag name="KSO_WM_UNIT_INDEX" val="1_2_2_1"/>
  <p:tag name="KSO_WM_DIAGRAM_GROUP_CODE" val="n1-1"/>
  <p:tag name="KSO_WM_DIAGRAM_USE_COLOR_VALUE" val="{&quot;color_scheme&quot;:1,&quot;color_type&quot;:1,&quot;theme_color_indexes&quot;:[]}"/>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i*1_2_2_2"/>
  <p:tag name="KSO_WM_UNIT_INDEX" val="1_2_2_2"/>
  <p:tag name="KSO_WM_DIAGRAM_GROUP_CODE" val="n1-1"/>
  <p:tag name="KSO_WM_UNIT_FILL_TYPE" val="3"/>
  <p:tag name="KSO_WM_DIAGRAM_USE_COLOR_VALUE" val="{&quot;color_scheme&quot;:1,&quot;color_type&quot;:1,&quot;theme_color_indexes&quot;:[]}"/>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h_i*1_2_4_1"/>
  <p:tag name="KSO_WM_UNIT_INDEX" val="1_2_4_1"/>
  <p:tag name="KSO_WM_DIAGRAM_GROUP_CODE" val="n1-1"/>
  <p:tag name="KSO_WM_DIAGRAM_USE_COLOR_VALUE" val="{&quot;color_scheme&quot;:1,&quot;color_type&quot;:1,&quot;theme_color_indexes&quot;:[]}"/>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i*1_2_4_2"/>
  <p:tag name="KSO_WM_UNIT_INDEX" val="1_2_4_2"/>
  <p:tag name="KSO_WM_DIAGRAM_GROUP_CODE" val="n1-1"/>
  <p:tag name="KSO_WM_UNIT_FILL_TYPE" val="3"/>
  <p:tag name="KSO_WM_DIAGRAM_USE_COLOR_VALUE" val="{&quot;color_scheme&quot;:1,&quot;color_type&quot;:1,&quot;theme_color_indexes&quot;:[]}"/>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h_i*1_2_3_1"/>
  <p:tag name="KSO_WM_UNIT_INDEX" val="1_2_3_1"/>
  <p:tag name="KSO_WM_DIAGRAM_GROUP_CODE" val="n1-1"/>
  <p:tag name="KSO_WM_DIAGRAM_USE_COLOR_VALUE" val="{&quot;color_scheme&quot;:1,&quot;color_type&quot;:1,&quot;theme_color_indexes&quot;:[]}"/>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i*1_2_3_2"/>
  <p:tag name="KSO_WM_UNIT_INDEX" val="1_2_3_2"/>
  <p:tag name="KSO_WM_DIAGRAM_GROUP_CODE" val="n1-1"/>
  <p:tag name="KSO_WM_UNIT_FILL_TYPE" val="3"/>
  <p:tag name="KSO_WM_DIAGRAM_USE_COLOR_VALUE" val="{&quot;color_scheme&quot;:1,&quot;color_type&quot;:1,&quot;theme_color_indexes&quot;:[]}"/>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h_i*1_2_1_1"/>
  <p:tag name="KSO_WM_UNIT_INDEX" val="1_2_1_1"/>
  <p:tag name="KSO_WM_DIAGRAM_GROUP_CODE" val="n1-1"/>
  <p:tag name="KSO_WM_DIAGRAM_USE_COLOR_VALUE" val="{&quot;color_scheme&quot;:1,&quot;color_type&quot;:1,&quot;theme_color_indexes&quot;:[]}"/>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i*1_2_1_2"/>
  <p:tag name="KSO_WM_UNIT_INDEX" val="1_2_1_2"/>
  <p:tag name="KSO_WM_DIAGRAM_GROUP_CODE" val="n1-1"/>
  <p:tag name="KSO_WM_UNIT_FILL_TYPE" val="3"/>
  <p:tag name="KSO_WM_DIAGRAM_USE_COLOR_VALUE" val="{&quot;color_scheme&quot;:1,&quot;color_type&quot;:1,&quot;theme_color_indexes&quot;:[]}"/>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h_i*1_2_5_1"/>
  <p:tag name="KSO_WM_UNIT_INDEX" val="1_2_5_1"/>
  <p:tag name="KSO_WM_DIAGRAM_GROUP_CODE" val="n1-1"/>
  <p:tag name="KSO_WM_DIAGRAM_USE_COLOR_VALUE" val="{&quot;color_scheme&quot;:1,&quot;color_type&quot;:1,&quot;theme_color_indexes&quot;:[]}"/>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TYPE" val="n_h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i*1_2_5_2"/>
  <p:tag name="KSO_WM_UNIT_INDEX" val="1_2_5_2"/>
  <p:tag name="KSO_WM_DIAGRAM_GROUP_CODE" val="n1-1"/>
  <p:tag name="KSO_WM_UNIT_FILL_TYPE" val="3"/>
  <p:tag name="KSO_WM_DIAGRAM_USE_COLOR_VALUE" val="{&quot;color_scheme&quot;:1,&quot;color_type&quot;:1,&quot;theme_color_indexes&quot;:[]}"/>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
  <p:tag name="KSO_WM_TAG_VERSION" val="3.0"/>
  <p:tag name="KSO_WM_UNIT_TYPE" val="n_h_i"/>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quot;colorType&quot;:2,&quot;pos&quot;:0,&quot;rgb&quot;:&quot;#afc6ff&quot;,&quot;transparency&quot;:1},{&quot;brightness&quot;:0,&quot;colorType&quot;:2,&quot;pos&quot;:1,&quot;rgb&quot;:&quot;#376fff&quot;,&quot;transparency&quot;:1},{&quot;brightness&quot;:0,&quot;colorType&quot;:2,&quot;pos&quot;:0.5,&quot;rgb&quot;:&quot;#ffffff&quot;,&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ID" val="diagram20230963_4*n_h_i*1_1_4"/>
  <p:tag name="KSO_WM_UNIT_INDEX" val="1_1_4"/>
  <p:tag name="KSO_WM_DIAGRAM_GROUP_CODE" val="n1-1"/>
  <p:tag name="KSO_WM_DIAGRAM_USE_COLOR_VALUE" val="{&quot;color_scheme&quot;:1,&quot;color_type&quot;:1,&quot;theme_color_indexes&quot;:[]}"/>
</p:tagLst>
</file>

<file path=ppt/tags/tag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TYPE" val="n_h_i"/>
  <p:tag name="KSO_WM_TEMPLATE_CATEGORY" val="diagram"/>
  <p:tag name="KSO_WM_TEMPLATE_INDEX" val="20230963"/>
  <p:tag name="KSO_WM_UNIT_LAYERLEVEL" val="1_1_1"/>
  <p:tag name="KSO_WM_TAG_VERSION" val="3.0"/>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solid&quot;:{&quot;brightness&quot;:0.800000011920929,&quot;colorType&quot;:1,&quot;foreColorIndex&quot;:5,&quot;transparency&quot;:0.6499999761581421},&quot;type&quot;:1},&quot;glow&quot;:{&quot;colorType&quot;:0},&quot;line&quot;:{&quot;gradient&quot;:[{&quot;brightness&quot;:0.949999988079071,&quot;colorType&quot;:1,&quot;foreColorIndex&quot;:5,&quot;pos&quot;:0.3700000047683716,&quot;transparency&quot;:0},{&quot;brightness&quot;:0.49000000953674316,&quot;colorType&quot;:1,&quot;foreColorIndex&quot;:5,&quot;pos&quot;:0,&quot;transparency&quot;:0},{&quot;brightness&quot;:0,&quot;colorType&quot;:1,&quot;foreColorIndex&quot;:14,&quot;pos&quot;:1,&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i*1_1_1"/>
  <p:tag name="KSO_WM_UNIT_INDEX" val="1_1_1"/>
  <p:tag name="KSO_WM_DIAGRAM_GROUP_CODE" val="n1-1"/>
  <p:tag name="KSO_WM_UNIT_FILL_TYPE" val="1"/>
  <p:tag name="KSO_WM_UNIT_FILL_FORE_SCHEMECOLOR_INDEX" val="5"/>
  <p:tag name="KSO_WM_UNIT_FILL_FORE_SCHEMECOLOR_INDEX_BRIGHTNESS" val="0.8"/>
  <p:tag name="KSO_WM_DIAGRAM_USE_COLOR_VALUE" val="{&quot;color_scheme&quot;:1,&quot;color_type&quot;:1,&quot;theme_color_indexes&quot;:[]}"/>
</p:tagLst>
</file>

<file path=ppt/tags/tag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UNIT_TYPE" val="n_h_i"/>
  <p:tag name="KSO_WM_TEMPLATE_CATEGORY" val="diagram"/>
  <p:tag name="KSO_WM_TEMPLATE_INDEX" val="20230963"/>
  <p:tag name="KSO_WM_UNIT_LAYERLEVEL" val="1_1_1"/>
  <p:tag name="KSO_WM_TAG_VERSION" val="3.0"/>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gradient&quot;:[{&quot;brightness&quot;:0.949999988079071,&quot;colorType&quot;:1,&quot;foreColorIndex&quot;:5,&quot;pos&quot;:0.3700000047683716,&quot;transparency&quot;:0},{&quot;brightness&quot;:0.49000000953674316,&quot;colorType&quot;:1,&quot;foreColorIndex&quot;:5,&quot;pos&quot;:0,&quot;transparency&quot;:0},{&quot;brightness&quot;:0,&quot;colorType&quot;:1,&quot;foreColorIndex&quot;:14,&quot;pos&quot;:1,&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 name="KSO_WM_UNIT_ID" val="diagram20230963_4*n_h_i*1_1_2"/>
  <p:tag name="KSO_WM_UNIT_INDEX" val="1_1_2"/>
  <p:tag name="KSO_WM_DIAGRAM_GROUP_CODE" val="n1-1"/>
  <p:tag name="KSO_WM_DIAGRAM_USE_COLOR_VALUE" val="{&quot;color_scheme&quot;:1,&quot;color_type&quot;:1,&quot;theme_color_indexes&quot;:[]}"/>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VALUE" val="80*69"/>
  <p:tag name="KSO_WM_UNIT_HIGHLIGHT" val="0"/>
  <p:tag name="KSO_WM_UNIT_COMPATIBLE" val="0"/>
  <p:tag name="KSO_WM_UNIT_DIAGRAM_ISNUMVISUAL" val="0"/>
  <p:tag name="KSO_WM_UNIT_DIAGRAM_ISREFERUNIT" val="0"/>
  <p:tag name="KSO_WM_UNIT_TYPE" val="n_h_h_x"/>
  <p:tag name="KSO_WM_TEMPLATE_CATEGORY" val="diagram"/>
  <p:tag name="KSO_WM_TEMPLATE_INDEX" val="20230963"/>
  <p:tag name="KSO_WM_UNIT_LAYERLEVEL" val="1_1_1_1"/>
  <p:tag name="KSO_WM_TAG_VERSION" val="3.0"/>
  <p:tag name="KSO_WM_BEAUTIFY_FLAG" val="#wm#"/>
  <p:tag name="KSO_WM_DIAGRAM_MAX_ITEMCNT" val="6"/>
  <p:tag name="KSO_WM_DIAGRAM_MIN_ITEMCNT" val="2"/>
  <p:tag name="KSO_WM_DIAGRAM_VIRTUALLY_FRAME" val="{&quot;height&quot;:427.6249969482422,&quot;left&quot;:16.75003326656315,&quot;top&quot;:59.05,&quot;width&quot;:929.5499667334368}"/>
  <p:tag name="KSO_WM_UNIT_ID" val="diagram20230963_4*n_h_h_x*1_2_1_1"/>
  <p:tag name="KSO_WM_UNIT_INDEX" val="1_2_1_1"/>
  <p:tag name="KSO_WM_DIAGRAM_GROUP_CODE" val="n1-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VALUE" val="84*72"/>
  <p:tag name="KSO_WM_UNIT_TYPE" val="n_h_h_x"/>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BEAUTIFY_FLAG" val="#wm#"/>
  <p:tag name="KSO_WM_UNIT_ID" val="diagram20230963_4*n_h_h_x*1_2_2_1"/>
  <p:tag name="KSO_WM_UNIT_INDEX" val="1_2_2_1"/>
  <p:tag name="KSO_WM_DIAGRAM_GROUP_CODE" val="n1-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VALUE" val="76*78"/>
  <p:tag name="KSO_WM_UNIT_TYPE" val="n_h_h_x"/>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BEAUTIFY_FLAG" val="#wm#"/>
  <p:tag name="KSO_WM_UNIT_ID" val="diagram20230963_4*n_h_h_x*1_2_3_1"/>
  <p:tag name="KSO_WM_UNIT_INDEX" val="1_2_3_1"/>
  <p:tag name="KSO_WM_DIAGRAM_GROUP_CODE" val="n1-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VALUE" val="52*82"/>
  <p:tag name="KSO_WM_UNIT_TYPE" val="n_h_h_x"/>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BEAUTIFY_FLAG" val="#wm#"/>
  <p:tag name="KSO_WM_UNIT_ID" val="diagram20230963_4*n_h_h_x*1_2_4_1"/>
  <p:tag name="KSO_WM_UNIT_INDEX" val="1_2_4_1"/>
  <p:tag name="KSO_WM_DIAGRAM_GROUP_CODE" val="n1-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0963"/>
  <p:tag name="KSO_WM_UNIT_LAYERLEVEL" val="1_1_1_1"/>
  <p:tag name="KSO_WM_TAG_VERSION" val="3.0"/>
  <p:tag name="KSO_WM_UNIT_VALUE" val="65*71"/>
  <p:tag name="KSO_WM_UNIT_TYPE" val="n_h_h_x"/>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BEAUTIFY_FLAG" val="#wm#"/>
  <p:tag name="KSO_WM_UNIT_ID" val="diagram20230963_4*n_h_h_x*1_2_5_1"/>
  <p:tag name="KSO_WM_UNIT_INDEX" val="1_2_5_1"/>
  <p:tag name="KSO_WM_DIAGRAM_GROUP_CODE" val="n1-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TEMPLATE_CATEGORY" val="diagram"/>
  <p:tag name="KSO_WM_TEMPLATE_INDEX" val="20230963"/>
  <p:tag name="KSO_WM_UNIT_LAYERLEVEL" val="1_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f*1_2_1_1"/>
  <p:tag name="KSO_WM_UNIT_INDEX" val="1_2_1_1"/>
  <p:tag name="KSO_WM_DIAGRAM_GROUP_CODE" val="n1-1"/>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
</p:tagLst>
</file>

<file path=ppt/tags/tag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TEMPLATE_CATEGORY" val="diagram"/>
  <p:tag name="KSO_WM_TEMPLATE_INDEX" val="20230963"/>
  <p:tag name="KSO_WM_UNIT_LAYERLEVEL" val="1_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f*1_2_1_1"/>
  <p:tag name="KSO_WM_UNIT_INDEX" val="1_2_1_1"/>
  <p:tag name="KSO_WM_DIAGRAM_GROUP_CODE" val="n1-1"/>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
</p:tagLst>
</file>

<file path=ppt/tags/tag7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TEMPLATE_CATEGORY" val="diagram"/>
  <p:tag name="KSO_WM_TEMPLATE_INDEX" val="20230963"/>
  <p:tag name="KSO_WM_UNIT_LAYERLEVEL" val="1_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f*1_2_1_1"/>
  <p:tag name="KSO_WM_UNIT_INDEX" val="1_2_1_1"/>
  <p:tag name="KSO_WM_DIAGRAM_GROUP_CODE" val="n1-1"/>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
</p:tagLst>
</file>

<file path=ppt/tags/tag7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TEMPLATE_CATEGORY" val="diagram"/>
  <p:tag name="KSO_WM_TEMPLATE_INDEX" val="20230963"/>
  <p:tag name="KSO_WM_UNIT_LAYERLEVEL" val="1_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427.6249969482422,&quot;left&quot;:16.75003326656315,&quot;top&quot;:59.05,&quot;width&quot;:929.549966733436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ID" val="diagram20230963_4*n_h_h_f*1_2_1_1"/>
  <p:tag name="KSO_WM_UNIT_INDEX" val="1_2_1_1"/>
  <p:tag name="KSO_WM_DIAGRAM_GROUP_CODE" val="n1-1"/>
  <p:tag name="KSO_WM_UNIT_PRESET_TEXT" val="单击此处输入你的智能图形项正文"/>
  <p:tag name="KSO_WM_UNIT_TEXT_FILL_FORE_SCHEMECOLOR_INDEX" val="1"/>
  <p:tag name="KSO_WM_UNIT_TEXT_FILL_TYPE" val="1"/>
  <p:tag name="KSO_WM_DIAGRAM_USE_COLOR_VALUE" val="{&quot;color_scheme&quot;:1,&quot;color_type&quot;:1,&quot;theme_color_indexes&quot;:[]}"/>
</p:tagLst>
</file>

<file path=ppt/tags/tag7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88"/>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0952_1*n_h_a*1_1_1"/>
  <p:tag name="KSO_WM_TEMPLATE_CATEGORY" val="diagram"/>
  <p:tag name="KSO_WM_TEMPLATE_INDEX" val="20230952"/>
  <p:tag name="KSO_WM_UNIT_LAYERLEVEL" val="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solidLine&quot;:{&quot;brightness&quot;:0.3499999940395355,&quot;colorType&quot;:1,&quot;foreColorIndex&quot;:13,&quot;transparency&quot;:0.7200000286102295},&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SMART&#10;模型"/>
  <p:tag name="KSO_WM_UNIT_LINE_FORE_SCHEMECOLOR_INDEX" val="13"/>
  <p:tag name="KSO_WM_UNIT_TEXT_FILL_FORE_SCHEMECOLOR_INDEX" val="1"/>
  <p:tag name="KSO_WM_UNIT_TEXT_FILL_TYPE" val="1"/>
  <p:tag name="KSO_WM_DIAGRAM_USE_COLOR_VALUE" val="{&quot;color_scheme&quot;:1,&quot;color_type&quot;:1,&quot;theme_color_indexes&quot;:[]}"/>
</p:tagLst>
</file>

<file path=ppt/tags/tag7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0952_1*n_h_h_i*1_2_3_2"/>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4000000059604645,&quot;colorType&quot;:1,&quot;foreColorIndex&quot;:5,&quot;pos&quot;:0.03999999910593033,&quot;transparency&quot;:0},{&quot;brightness&quot;:0.4000000059604645,&quot;colorType&quot;:1,&quot;foreColorIndex&quot;:5,&quot;pos&quot;:1,&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8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2"/>
  <p:tag name="KSO_WM_UNIT_ID" val="diagram20230952_1*n_h_h_i*1_2_4_2"/>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4000000059604645,&quot;colorType&quot;:1,&quot;foreColorIndex&quot;:5,&quot;pos&quot;:0.03999999910593033,&quot;transparency&quot;:0},{&quot;brightness&quot;:0.4000000059604645,&quot;colorType&quot;:1,&quot;foreColorIndex&quot;:5,&quot;pos&quot;:1,&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8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3"/>
  <p:tag name="KSO_WM_UNIT_ID" val="diagram20230952_1*n_h_h_i*1_2_4_3"/>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R"/>
  <p:tag name="KSO_WM_UNIT_FILL_TYPE" val="3"/>
  <p:tag name="KSO_WM_DIAGRAM_USE_COLOR_VALUE" val="{&quot;color_scheme&quot;:1,&quot;color_type&quot;:1,&quot;theme_color_indexes&quot;:[]}"/>
</p:tagLst>
</file>

<file path=ppt/tags/tag8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4_1"/>
  <p:tag name="KSO_WM_UNIT_ID" val="diagram20230952_1*n_h_h_a*1_2_4_1"/>
  <p:tag name="KSO_WM_TEMPLATE_CATEGORY" val="diagram"/>
  <p:tag name="KSO_WM_TEMPLATE_INDEX" val="20230952"/>
  <p:tag name="KSO_WM_UNIT_LAYERLEVEL" val="1_1_1_1"/>
  <p:tag name="KSO_WM_TAG_VERSION" val="3.0"/>
  <p:tag name="KSO_WM_UNIT_VALUE" val="7"/>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相关"/>
  <p:tag name="KSO_WM_UNIT_FILL_TYPE" val="3"/>
  <p:tag name="KSO_WM_DIAGRAM_USE_COLOR_VALUE" val="{&quot;color_scheme&quot;:1,&quot;color_type&quot;:1,&quot;theme_color_indexes&quot;:[]}"/>
</p:tagLst>
</file>

<file path=ppt/tags/tag8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230952_1*n_h_h_i*1_2_3_3"/>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A"/>
  <p:tag name="KSO_WM_UNIT_FILL_TYPE" val="3"/>
  <p:tag name="KSO_WM_DIAGRAM_USE_COLOR_VALUE" val="{&quot;color_scheme&quot;:1,&quot;color_type&quot;:1,&quot;theme_color_indexes&quot;:[]}"/>
</p:tagLst>
</file>

<file path=ppt/tags/tag8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3_1"/>
  <p:tag name="KSO_WM_UNIT_ID" val="diagram20230952_1*n_h_h_a*1_2_3_1"/>
  <p:tag name="KSO_WM_TEMPLATE_CATEGORY" val="diagram"/>
  <p:tag name="KSO_WM_TEMPLATE_INDEX" val="20230952"/>
  <p:tag name="KSO_WM_UNIT_LAYERLEVEL" val="1_1_1_1"/>
  <p:tag name="KSO_WM_TAG_VERSION" val="3.0"/>
  <p:tag name="KSO_WM_UNIT_VALUE" val="7"/>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可达成"/>
  <p:tag name="KSO_WM_UNIT_FILL_TYPE" val="3"/>
  <p:tag name="KSO_WM_DIAGRAM_USE_COLOR_VALUE" val="{&quot;color_scheme&quot;:1,&quot;color_type&quot;:1,&quot;theme_color_indexes&quot;:[]}"/>
</p:tagLst>
</file>

<file path=ppt/tags/tag8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0952_1*n_h_h_i*1_2_2_2"/>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4000000059604645,&quot;colorType&quot;:1,&quot;foreColorIndex&quot;:5,&quot;pos&quot;:0.03999999910593033,&quot;transparency&quot;:0},{&quot;brightness&quot;:0.4000000059604645,&quot;colorType&quot;:1,&quot;foreColorIndex&quot;:5,&quot;pos&quot;:1,&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8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0952_1*n_h_h_f*1_2_2_1"/>
  <p:tag name="KSO_WM_TEMPLATE_CATEGORY" val="diagram"/>
  <p:tag name="KSO_WM_TEMPLATE_INDEX" val="20230952"/>
  <p:tag name="KSO_WM_UNIT_LAYERLEVEL" val="1_1_1_1"/>
  <p:tag name="KSO_WM_TAG_VERSION" val="3.0"/>
  <p:tag name="KSO_WM_UNIT_VALUE" val="45"/>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
  <p:tag name="KSO_WM_UNIT_TEXT_FILL_FORE_SCHEMECOLOR_INDEX" val="1"/>
  <p:tag name="KSO_WM_UNIT_TEXT_FILL_TYPE" val="1"/>
  <p:tag name="KSO_WM_DIAGRAM_USE_COLOR_VALUE" val="{&quot;color_scheme&quot;:1,&quot;color_type&quot;:1,&quot;theme_color_indexes&quot;:[]}"/>
</p:tagLst>
</file>

<file path=ppt/tags/tag8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0952_1*n_h_h_f*1_2_3_1"/>
  <p:tag name="KSO_WM_TEMPLATE_CATEGORY" val="diagram"/>
  <p:tag name="KSO_WM_TEMPLATE_INDEX" val="20230952"/>
  <p:tag name="KSO_WM_UNIT_LAYERLEVEL" val="1_1_1_1"/>
  <p:tag name="KSO_WM_TAG_VERSION" val="3.0"/>
  <p:tag name="KSO_WM_UNIT_VALUE" val="51"/>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
  <p:tag name="KSO_WM_UNIT_TEXT_FILL_FORE_SCHEMECOLOR_INDEX" val="1"/>
  <p:tag name="KSO_WM_UNIT_TEXT_FILL_TYPE" val="1"/>
  <p:tag name="KSO_WM_DIAGRAM_USE_COLOR_VALUE" val="{&quot;color_scheme&quot;:1,&quot;color_type&quot;:1,&quot;theme_color_indexes&quot;:[]}"/>
</p:tagLst>
</file>

<file path=ppt/tags/tag8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30952_1*n_h_h_f*1_2_4_1"/>
  <p:tag name="KSO_WM_TEMPLATE_CATEGORY" val="diagram"/>
  <p:tag name="KSO_WM_TEMPLATE_INDEX" val="20230952"/>
  <p:tag name="KSO_WM_UNIT_LAYERLEVEL" val="1_1_1_1"/>
  <p:tag name="KSO_WM_TAG_VERSION" val="3.0"/>
  <p:tag name="KSO_WM_UNIT_VALUE" val="51"/>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
  <p:tag name="KSO_WM_UNIT_TEXT_FILL_FORE_SCHEMECOLOR_INDEX" val="1"/>
  <p:tag name="KSO_WM_UNIT_TEXT_FILL_TYPE" val="1"/>
  <p:tag name="KSO_WM_DIAGRAM_USE_COLOR_VALUE" val="{&quot;color_scheme&quot;:1,&quot;color_type&quot;:1,&quot;theme_color_indexes&quot;:[]}"/>
</p:tagLst>
</file>

<file path=ppt/tags/tag8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5_1"/>
  <p:tag name="KSO_WM_UNIT_ID" val="diagram20230952_1*n_h_h_f*1_2_5_1"/>
  <p:tag name="KSO_WM_TEMPLATE_CATEGORY" val="diagram"/>
  <p:tag name="KSO_WM_TEMPLATE_INDEX" val="20230952"/>
  <p:tag name="KSO_WM_UNIT_LAYERLEVEL" val="1_1_1_1"/>
  <p:tag name="KSO_WM_TAG_VERSION" val="3.0"/>
  <p:tag name="KSO_WM_UNIT_VALUE" val="45"/>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
  <p:tag name="KSO_WM_UNIT_TEXT_FILL_FORE_SCHEMECOLOR_INDEX" val="1"/>
  <p:tag name="KSO_WM_UNIT_TEXT_FILL_TYPE" val="1"/>
  <p:tag name="KSO_WM_DIAGRAM_USE_COLOR_VALUE" val="{&quot;color_scheme&quot;:1,&quot;color_type&quot;:1,&quot;theme_color_indexes&quot;:[]}"/>
</p:tagLst>
</file>

<file path=ppt/tags/tag9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2"/>
  <p:tag name="KSO_WM_UNIT_ID" val="diagram20230952_1*n_h_h_i*1_2_5_2"/>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4000000059604645,&quot;colorType&quot;:1,&quot;foreColorIndex&quot;:5,&quot;pos&quot;:0.03999999910593033,&quot;transparency&quot;:0},{&quot;brightness&quot;:0.4000000059604645,&quot;colorType&quot;:1,&quot;foreColorIndex&quot;:5,&quot;pos&quot;:1,&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9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0952_1*n_h_h_i*1_2_1_1"/>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gradient&quot;:[{&quot;brightness&quot;:0,&quot;colorType&quot;:1,&quot;foreColorIndex&quot;:5,&quot;pos&quot;:0,&quot;transparency&quot;:0.3799999952316284},{&quot;brightness&quot;:0,&quot;colorType&quot;:1,&quot;foreColorIndex&quot;:5,&quot;pos&quot;:0.6700000166893005,&quot;transparency&quot;:0.879999995231628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1"/>
  <p:tag name="KSO_WM_UNIT_ID" val="diagram20230952_1*n_h_h_i*1_2_5_1"/>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gradient&quot;:[{&quot;brightness&quot;:0,&quot;colorType&quot;:1,&quot;foreColorIndex&quot;:5,&quot;pos&quot;:0,&quot;transparency&quot;:0.3799999952316284},{&quot;brightness&quot;:0,&quot;colorType&quot;:1,&quot;foreColorIndex&quot;:5,&quot;pos&quot;:0.6700000166893005,&quot;transparency&quot;:0.879999995231628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0952_1*n_h_h_i*1_2_2_1"/>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gradient&quot;:[{&quot;brightness&quot;:0,&quot;colorType&quot;:1,&quot;foreColorIndex&quot;:5,&quot;pos&quot;:0,&quot;transparency&quot;:0.3799999952316284},{&quot;brightness&quot;:0,&quot;colorType&quot;:1,&quot;foreColorIndex&quot;:5,&quot;pos&quot;:0.6700000166893005,&quot;transparency&quot;:0.879999995231628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30952_1*n_h_h_i*1_2_4_1"/>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gradient&quot;:[{&quot;brightness&quot;:0,&quot;colorType&quot;:1,&quot;foreColorIndex&quot;:5,&quot;pos&quot;:0,&quot;transparency&quot;:0.3799999952316284},{&quot;brightness&quot;:0,&quot;colorType&quot;:1,&quot;foreColorIndex&quot;:5,&quot;pos&quot;:0.6700000166893005,&quot;transparency&quot;:0.879999995231628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5.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0952_1*n_h_h_i*1_2_3_1"/>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gradient&quot;:[{&quot;brightness&quot;:0,&quot;colorType&quot;:1,&quot;foreColorIndex&quot;:5,&quot;pos&quot;:0,&quot;transparency&quot;:0.3799999952316284},{&quot;brightness&quot;:0,&quot;colorType&quot;:1,&quot;foreColorIndex&quot;:5,&quot;pos&quot;:0.6700000166893005,&quot;transparency&quot;:0.879999995231628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9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0952_1*n_h_h_f*1_2_1_1"/>
  <p:tag name="KSO_WM_TEMPLATE_CATEGORY" val="diagram"/>
  <p:tag name="KSO_WM_TEMPLATE_INDEX" val="20230952"/>
  <p:tag name="KSO_WM_UNIT_LAYERLEVEL" val="1_1_1_1"/>
  <p:tag name="KSO_WM_TAG_VERSION" val="3.0"/>
  <p:tag name="KSO_WM_UNIT_VALUE" val="51"/>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输入你的智能图形项正文"/>
  <p:tag name="KSO_WM_UNIT_TEXT_FILL_FORE_SCHEMECOLOR_INDEX" val="1"/>
  <p:tag name="KSO_WM_UNIT_TEXT_FILL_TYPE" val="1"/>
  <p:tag name="KSO_WM_DIAGRAM_USE_COLOR_VALUE" val="{&quot;color_scheme&quot;:1,&quot;color_type&quot;:1,&quot;theme_color_indexes&quot;:[]}"/>
</p:tagLst>
</file>

<file path=ppt/tags/tag9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0952_1*n_h_h_i*1_2_1_2"/>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S"/>
  <p:tag name="KSO_WM_UNIT_FILL_TYPE" val="3"/>
  <p:tag name="KSO_WM_DIAGRAM_USE_COLOR_VALUE" val="{&quot;color_scheme&quot;:1,&quot;color_type&quot;:1,&quot;theme_color_indexes&quot;:[]}"/>
</p:tagLst>
</file>

<file path=ppt/tags/tag9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30952_1*n_h_h_a*1_2_1_1"/>
  <p:tag name="KSO_WM_TEMPLATE_CATEGORY" val="diagram"/>
  <p:tag name="KSO_WM_TEMPLATE_INDEX" val="20230952"/>
  <p:tag name="KSO_WM_UNIT_LAYERLEVEL" val="1_1_1_1"/>
  <p:tag name="KSO_WM_TAG_VERSION" val="3.0"/>
  <p:tag name="KSO_WM_UNIT_VALUE" val="7"/>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具体"/>
  <p:tag name="KSO_WM_UNIT_FILL_TYPE" val="3"/>
  <p:tag name="KSO_WM_DIAGRAM_USE_COLOR_VALUE" val="{&quot;color_scheme&quot;:1,&quot;color_type&quot;:1,&quot;theme_color_indexes&quot;:[]}"/>
</p:tagLst>
</file>

<file path=ppt/tags/tag9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230952_1*n_h_h_i*1_2_2_3"/>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M"/>
  <p:tag name="KSO_WM_UNIT_FILL_TYPE" val="3"/>
  <p:tag name="KSO_WM_DIAGRAM_USE_COLOR_VALUE" val="{&quot;color_scheme&quot;:1,&quot;color_type&quot;:1,&quot;theme_color_indexes&quot;:[]}"/>
</p:tagLst>
</file>

<file path=ppt/tags/tag100.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2_1"/>
  <p:tag name="KSO_WM_UNIT_ID" val="diagram20230952_1*n_h_h_a*1_2_2_1"/>
  <p:tag name="KSO_WM_TEMPLATE_CATEGORY" val="diagram"/>
  <p:tag name="KSO_WM_TEMPLATE_INDEX" val="20230952"/>
  <p:tag name="KSO_WM_UNIT_LAYERLEVEL" val="1_1_1_1"/>
  <p:tag name="KSO_WM_TAG_VERSION" val="3.0"/>
  <p:tag name="KSO_WM_UNIT_VALUE" val="7"/>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可衡量"/>
  <p:tag name="KSO_WM_UNIT_FILL_TYPE" val="3"/>
  <p:tag name="KSO_WM_DIAGRAM_USE_COLOR_VALUE" val="{&quot;color_scheme&quot;:1,&quot;color_type&quot;:1,&quot;theme_color_indexes&quot;:[]}"/>
</p:tagLst>
</file>

<file path=ppt/tags/tag101.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3"/>
  <p:tag name="KSO_WM_UNIT_ID" val="diagram20230952_1*n_h_h_i*1_2_5_3"/>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T"/>
  <p:tag name="KSO_WM_UNIT_FILL_TYPE" val="3"/>
  <p:tag name="KSO_WM_DIAGRAM_USE_COLOR_VALUE" val="{&quot;color_scheme&quot;:1,&quot;color_type&quot;:1,&quot;theme_color_indexes&quot;:[]}"/>
</p:tagLst>
</file>

<file path=ppt/tags/tag102.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n1-1"/>
  <p:tag name="KSO_WM_UNIT_TYPE" val="n_h_h_a"/>
  <p:tag name="KSO_WM_UNIT_INDEX" val="1_2_5_1"/>
  <p:tag name="KSO_WM_UNIT_ID" val="diagram20230952_1*n_h_h_a*1_2_5_1"/>
  <p:tag name="KSO_WM_TEMPLATE_CATEGORY" val="diagram"/>
  <p:tag name="KSO_WM_TEMPLATE_INDEX" val="20230952"/>
  <p:tag name="KSO_WM_UNIT_LAYERLEVEL" val="1_1_1_1"/>
  <p:tag name="KSO_WM_TAG_VERSION" val="3.0"/>
  <p:tag name="KSO_WM_UNIT_VALUE" val="7"/>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时间限制"/>
  <p:tag name="KSO_WM_UNIT_FILL_TYPE" val="3"/>
  <p:tag name="KSO_WM_DIAGRAM_USE_COLOR_VALUE" val="{&quot;color_scheme&quot;:1,&quot;color_type&quot;:1,&quot;theme_color_indexes&quot;:[]}"/>
</p:tagLst>
</file>

<file path=ppt/tags/tag103.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30952_1*n_h_h_i*1_2_1_3"/>
  <p:tag name="KSO_WM_TEMPLATE_CATEGORY" val="diagram"/>
  <p:tag name="KSO_WM_TEMPLATE_INDEX" val="20230952"/>
  <p:tag name="KSO_WM_UNIT_LAYERLEVEL" val="1_1_1_1"/>
  <p:tag name="KSO_WM_TAG_VERSION" val="3.0"/>
  <p:tag name="KSO_WM_DIAGRAM_MAX_ITEMCNT" val="5"/>
  <p:tag name="KSO_WM_DIAGRAM_MIN_ITEMCNT" val="5"/>
  <p:tag name="KSO_WM_DIAGRAM_VIRTUALLY_FRAME" val="{&quot;height&quot;:484.1000061035158,&quot;left&quot;:62.32503937007873,&quot;top&quot;:23.475036318320917,&quot;width&quot;:865.4000787401576}"/>
  <p:tag name="KSO_WM_DIAGRAM_COLOR_MATCH_VALUE" val="{&quot;shape&quot;:{&quot;fill&quot;:{&quot;gradient&quot;:[{&quot;brightness&quot;:0.4000000059604645,&quot;colorType&quot;:1,&quot;foreColorIndex&quot;:5,&quot;pos&quot;:0.03999999910593033,&quot;transparency&quot;:0},{&quot;brightness&quot;:0.4000000059604645,&quot;colorType&quot;:1,&quot;foreColorIndex&quot;:5,&quot;pos&quot;:1,&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104.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790_1*l_h_i*1_1_1"/>
  <p:tag name="KSO_WM_TEMPLATE_CATEGORY" val="diagram"/>
  <p:tag name="KSO_WM_TEMPLATE_INDEX" val="20231790"/>
  <p:tag name="KSO_WM_UNIT_LAYERLEVEL" val="1_1_1"/>
  <p:tag name="KSO_WM_TAG_VERSION" val="3.0"/>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8"/>
  <p:tag name="KSO_WM_DIAGRAM_USE_COLOR_VALUE" val="{&quot;color_scheme&quot;:1,&quot;color_type&quot;:1,&quot;theme_color_indexes&quot;:[]}"/>
</p:tagLst>
</file>

<file path=ppt/tags/tag105.xml><?xml version="1.0" encoding="utf-8"?>
<p:tagLst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790"/>
  <p:tag name="KSO_WM_UNIT_LAYERLEVEL" val="1_1_1"/>
  <p:tag name="KSO_WM_TAG_VERSION" val="3.0"/>
  <p:tag name="KSO_WM_UNIT_VALUE" val="10"/>
  <p:tag name="KSO_WM_UNIT_TYPE" val="l_h_a"/>
  <p:tag name="KSO_WM_UNIT_ID" val="diagram20231790_1*l_h_a*1_1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添加标题"/>
  <p:tag name="KSO_WM_DIAGRAM_USE_COLOR_VALUE" val="{&quot;color_scheme&quot;:1,&quot;color_type&quot;:1,&quot;theme_color_indexes&quot;:[]}"/>
</p:tagLst>
</file>

<file path=ppt/tags/tag106.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90_1*l_h_f*1_1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项正文，文字是您思想的提炼，请尽量言简意赅的阐述观点,单击输入你的项正文，文字是您思想的提炼，请言简意赅的阐述观点，单击此处输入你的项正文"/>
  <p:tag name="KSO_WM_DIAGRAM_USE_COLOR_VALUE" val="{&quot;color_scheme&quot;:1,&quot;color_type&quot;:1,&quot;theme_color_indexes&quot;:[]}"/>
</p:tagLst>
</file>

<file path=ppt/tags/tag10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790_1*l_h_i*1_2_1"/>
  <p:tag name="KSO_WM_TEMPLATE_CATEGORY" val="diagram"/>
  <p:tag name="KSO_WM_TEMPLATE_INDEX" val="20231790"/>
  <p:tag name="KSO_WM_UNIT_LAYERLEVEL" val="1_1_1"/>
  <p:tag name="KSO_WM_TAG_VERSION" val="3.0"/>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8"/>
  <p:tag name="KSO_WM_DIAGRAM_USE_COLOR_VALUE" val="{&quot;color_scheme&quot;:1,&quot;color_type&quot;:1,&quot;theme_color_indexes&quot;:[]}"/>
</p:tagLst>
</file>

<file path=ppt/tags/tag108.xml><?xml version="1.0" encoding="utf-8"?>
<p:tagLst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90_1*l_h_a*1_2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添加标题"/>
  <p:tag name="KSO_WM_DIAGRAM_USE_COLOR_VALUE" val="{&quot;color_scheme&quot;:1,&quot;color_type&quot;:1,&quot;theme_color_indexes&quot;:[]}"/>
</p:tagLst>
</file>

<file path=ppt/tags/tag109.xml><?xml version="1.0" encoding="utf-8"?>
<p:tagLst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90_1*l_h_f*1_2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54.82500274898503,&quot;top&quot;:75.85,&quot;width&quot;:850.450073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你的项正文，文字是您思想的提炼，请尽量言简意赅的阐述观点,单击输入你的项正文，文字是您思想的提炼，请言简意赅的阐述观点，单击此处输入你的项正文"/>
  <p:tag name="KSO_WM_DIAGRAM_USE_COLOR_VALUE" val="{&quot;color_scheme&quot;:1,&quot;color_type&quot;:1,&quot;theme_color_indexes&quot;:[]}"/>
</p:tagLst>
</file>

<file path=ppt/tags/tag110.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f*1_1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m1-1"/>
  <p:tag name="KSO_WM_UNIT_TYPE" val="m_h_f"/>
  <p:tag name="KSO_WM_UNIT_INDEX" val="1_1_1"/>
  <p:tag name="KSO_WM_UNIT_PRESET_TEXT" val="单击输入项正文，文字是您思想的提炼，请言简意赅的阐述观点。&#10;"/>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1.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a*1_1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1_1"/>
  <p:tag name="KSO_WM_UNIT_PRESET_TEXT" val="01.添加项标题"/>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2.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f*1_2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UNIT_VALUE" val="33"/>
  <p:tag name="KSO_WM_DIAGRAM_GROUP_CODE" val="m1-1"/>
  <p:tag name="KSO_WM_UNIT_TYPE" val="m_h_f"/>
  <p:tag name="KSO_WM_UNIT_INDEX" val="1_2_1"/>
  <p:tag name="KSO_WM_UNIT_PRESET_TEXT" val="单击输入项正文，文字是您思想的提炼，请言简意赅的阐述观点。&#10;"/>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3.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a*1_2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UNIT_VALUE" val="9"/>
  <p:tag name="KSO_WM_DIAGRAM_GROUP_CODE" val="m1-1"/>
  <p:tag name="KSO_WM_UNIT_TYPE" val="m_h_a"/>
  <p:tag name="KSO_WM_UNIT_INDEX" val="1_2_1"/>
  <p:tag name="KSO_WM_UNIT_PRESET_TEXT" val="02.添加项标题"/>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4.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f*1_3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m1-1"/>
  <p:tag name="KSO_WM_UNIT_TYPE" val="m_h_f"/>
  <p:tag name="KSO_WM_UNIT_INDEX" val="1_3_1"/>
  <p:tag name="KSO_WM_UNIT_PRESET_TEXT" val="单击输入项正文，文字是您思想的提炼，请言简意赅的阐述观点。&#10;"/>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5.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a*1_3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3_1"/>
  <p:tag name="KSO_WM_UNIT_PRESET_TEXT" val="03.添加项标题"/>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6.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f*1_4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m1-1"/>
  <p:tag name="KSO_WM_UNIT_TYPE" val="m_h_f"/>
  <p:tag name="KSO_WM_UNIT_INDEX" val="1_4_1"/>
  <p:tag name="KSO_WM_UNIT_PRESET_TEXT" val="单击输入项正文，文字是您思想的提炼，请言简意赅的阐述观点。&#10;"/>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7.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a*1_4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4_1"/>
  <p:tag name="KSO_WM_UNIT_PRESET_TEXT" val="04.添加项标题"/>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8.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f*1_5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NOCLEAR" val="0"/>
  <p:tag name="KSO_WM_DIAGRAM_GROUP_CODE" val="m1-1"/>
  <p:tag name="KSO_WM_UNIT_TYPE" val="m_h_f"/>
  <p:tag name="KSO_WM_UNIT_INDEX" val="1_5_1"/>
  <p:tag name="KSO_WM_UNIT_PRESET_TEXT" val="单击输入项正文，文字是您思想的提炼，请言简意赅的阐述观点。&#10;"/>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19.xml><?xml version="1.0" encoding="utf-8"?>
<p:tagLst xmlns:p="http://schemas.openxmlformats.org/presentationml/2006/main">
  <p:tag name="KSO_WM_DIAGRAM_VIRTUALLY_FRAME" val="{&quot;height&quot;:470.5720520019533,&quot;left&quot;:27.481889004444565,&quot;top&quot;:36.1103913218581,&quot;width&quot;:905.9851196289067}"/>
  <p:tag name="KSO_WM_UNIT_HIGHLIGHT" val="0"/>
  <p:tag name="KSO_WM_UNIT_COMPATIBLE" val="0"/>
  <p:tag name="KSO_WM_UNIT_DIAGRAM_ISNUMVISUAL" val="0"/>
  <p:tag name="KSO_WM_UNIT_DIAGRAM_ISREFERUNIT" val="0"/>
  <p:tag name="KSO_WM_UNIT_ID" val="diagram20236931_2*m_h_a*1_5_1"/>
  <p:tag name="KSO_WM_TEMPLATE_CATEGORY" val="diagram"/>
  <p:tag name="KSO_WM_TEMPLATE_INDEX" val="20236931"/>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5_1"/>
  <p:tag name="KSO_WM_UNIT_PRESET_TEXT" val="05.添加项标题"/>
  <p:tag name="KSO_WM_UNIT_TEXT_FILL_FORE_SCHEMECOLOR_INDEX" val="1"/>
  <p:tag name="KSO_WM_UNIT_TEXT_FILL_TYPE" val="1"/>
  <p:tag name="KSO_WM_DIAGRAM_MAX_ITEMCNT" val="5"/>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0.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20236931_2*m_i*1_2"/>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1.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3"/>
  <p:tag name="KSO_WM_UNIT_ID" val="diagram20236931_2*m_i*1_3"/>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2.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4"/>
  <p:tag name="KSO_WM_UNIT_ID" val="diagram20236931_2*m_i*1_4"/>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3.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5"/>
  <p:tag name="KSO_WM_UNIT_ID" val="diagram20236931_2*m_i*1_5"/>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4.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6"/>
  <p:tag name="KSO_WM_UNIT_ID" val="diagram20236931_2*m_i*1_6"/>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5.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7"/>
  <p:tag name="KSO_WM_UNIT_ID" val="diagram20236931_2*m_i*1_7"/>
  <p:tag name="KSO_WM_TEMPLATE_CATEGORY" val="diagram"/>
  <p:tag name="KSO_WM_TEMPLATE_INDEX" val="20236931"/>
  <p:tag name="KSO_WM_UNIT_LAYERLEVEL" val="1_1"/>
  <p:tag name="KSO_WM_TAG_VERSION" val="3.0"/>
  <p:tag name="KSO_WM_BEAUTIFY_FLAG" val="#wm#"/>
  <p:tag name="KSO_WM_UNIT_FILL_TYPE" val="1"/>
  <p:tag name="KSO_WM_UNIT_FILL_FORE_SCHEMECOLOR_INDEX" val="5"/>
  <p:tag name="KSO_WM_UNIT_FILL_FORE_SCHEMECOLOR_INDEX_BRIGHTNESS" val="0"/>
  <p:tag name="KSO_WM_DIAGRAM_MAX_ITEMCNT" val="5"/>
  <p:tag name="KSO_WM_DIAGRAM_MIN_ITEMCNT" val="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6.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8"/>
  <p:tag name="KSO_WM_UNIT_ID" val="diagram20236931_2*m_i*1_8"/>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27.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9"/>
  <p:tag name="KSO_WM_UNIT_ID" val="diagram20236931_2*m_i*1_9"/>
  <p:tag name="KSO_WM_TEMPLATE_CATEGORY" val="diagram"/>
  <p:tag name="KSO_WM_TEMPLATE_INDEX" val="20236931"/>
  <p:tag name="KSO_WM_UNIT_LAYERLEVEL" val="1_1"/>
  <p:tag name="KSO_WM_TAG_VERSION" val="3.0"/>
  <p:tag name="KSO_WM_BEAUTIFY_FLAG" val="#wm#"/>
  <p:tag name="KSO_WM_UNIT_FILL_TYPE" val="1"/>
  <p:tag name="KSO_WM_UNIT_FILL_FORE_SCHEMECOLOR_INDEX" val="5"/>
  <p:tag name="KSO_WM_UNIT_FILL_FORE_SCHEMECOLOR_INDEX_BRIGHTNESS" val="0"/>
  <p:tag name="KSO_WM_DIAGRAM_MAX_ITEMCNT" val="5"/>
  <p:tag name="KSO_WM_DIAGRAM_MIN_ITEMCNT" val="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28.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10"/>
  <p:tag name="KSO_WM_UNIT_ID" val="diagram20236931_2*m_i*1_10"/>
  <p:tag name="KSO_WM_TEMPLATE_CATEGORY" val="diagram"/>
  <p:tag name="KSO_WM_TEMPLATE_INDEX" val="20236931"/>
  <p:tag name="KSO_WM_UNIT_LAYERLEVEL" val="1_1"/>
  <p:tag name="KSO_WM_TAG_VERSION" val="3.0"/>
  <p:tag name="KSO_WM_BEAUTIFY_FLAG" val="#wm#"/>
  <p:tag name="KSO_WM_UNIT_LINE_FORE_SCHEMECOLOR_INDEX" val="5"/>
  <p:tag name="KSO_WM_DIAGRAM_MAX_ITEMCNT" val="5"/>
  <p:tag name="KSO_WM_DIAGRAM_MIN_ITEMCNT" val="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29.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11"/>
  <p:tag name="KSO_WM_UNIT_ID" val="diagram20236931_2*m_i*1_11"/>
  <p:tag name="KSO_WM_TEMPLATE_CATEGORY" val="diagram"/>
  <p:tag name="KSO_WM_TEMPLATE_INDEX" val="20236931"/>
  <p:tag name="KSO_WM_UNIT_LAYERLEVEL" val="1_1"/>
  <p:tag name="KSO_WM_TAG_VERSION" val="3.0"/>
  <p:tag name="KSO_WM_BEAUTIFY_FLAG" val="#wm#"/>
  <p:tag name="KSO_WM_UNIT_FILL_TYPE" val="1"/>
  <p:tag name="KSO_WM_UNIT_FILL_FORE_SCHEMECOLOR_INDEX" val="5"/>
  <p:tag name="KSO_WM_UNIT_FILL_FORE_SCHEMECOLOR_INDEX_BRIGHTNESS" val="0"/>
  <p:tag name="KSO_WM_DIAGRAM_MAX_ITEMCNT" val="5"/>
  <p:tag name="KSO_WM_DIAGRAM_MIN_ITEMCNT" val="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0.xml><?xml version="1.0" encoding="utf-8"?>
<p:tagLst xmlns:p="http://schemas.openxmlformats.org/presentationml/2006/main">
  <p:tag name="KSO_WM_DIAGRAM_VIRTUALLY_FRAME" val="{&quot;height&quot;:470.5720520019533,&quot;left&quot;:27.481889004444565,&quot;top&quot;:36.1103913218581,&quot;width&quot;:905.9851196289067}"/>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TYPE" val="m_i"/>
  <p:tag name="KSO_WM_UNIT_INDEX" val="1_12"/>
  <p:tag name="KSO_WM_UNIT_ID" val="diagram20236931_2*m_i*1_12"/>
  <p:tag name="KSO_WM_TEMPLATE_CATEGORY" val="diagram"/>
  <p:tag name="KSO_WM_TEMPLATE_INDEX" val="20236931"/>
  <p:tag name="KSO_WM_UNIT_LAYERLEVEL" val="1_1"/>
  <p:tag name="KSO_WM_TAG_VERSION" val="3.0"/>
  <p:tag name="KSO_WM_BEAUTIFY_FLAG" val="#wm#"/>
  <p:tag name="KSO_WM_UNIT_FILL_TYPE" val="1"/>
  <p:tag name="KSO_WM_UNIT_FILL_FORE_SCHEMECOLOR_INDEX" val="5"/>
  <p:tag name="KSO_WM_UNIT_FILL_FORE_SCHEMECOLOR_INDEX_BRIGHTNESS" val="0"/>
  <p:tag name="KSO_WM_DIAGRAM_MAX_ITEMCNT" val="5"/>
  <p:tag name="KSO_WM_DIAGRAM_MIN_ITEMCNT" val="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2"/>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2"/>
  <p:tag name="KSO_WM_UNIT_FILL_TYPE" val="3"/>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gradient&quot;:[{&quot;brightness&quot;:0,&quot;colorType&quot;:1,&quot;foreColorIndex&quot;:5,&quot;pos&quot;:0,&quot;transparency&quot;:1},{&quot;brightness&quot;:0,&quot;colorType&quot;:1,&quot;foreColorIndex&quot;:5,&quot;pos&quot;:1,&quot;transparency&quot;:0.8500000238418579}],&quot;type&quot;:3},&quot;glow&quot;:{&quot;colorType&quot;:0},&quot;line&quot;:{&quot;solidLine&quot;:{&quot;brightness&quot;:0,&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2"/>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2"/>
  <p:tag name="KSO_WM_UNIT_FILL_TYPE" val="3"/>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gradient&quot;:[{&quot;brightness&quot;:0,&quot;colorType&quot;:1,&quot;foreColorIndex&quot;:5,&quot;pos&quot;:0,&quot;transparency&quot;:1},{&quot;brightness&quot;:0,&quot;colorType&quot;:1,&quot;foreColorIndex&quot;:5,&quot;pos&quot;:1,&quot;transparency&quot;:0.8500000238418579}],&quot;type&quot;:3},&quot;glow&quot;:{&quot;colorType&quot;:0},&quot;line&quot;:{&quot;solidLine&quot;:{&quot;brightness&quot;:0,&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2"/>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2"/>
  <p:tag name="KSO_WM_UNIT_FILL_TYPE" val="3"/>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gradient&quot;:[{&quot;brightness&quot;:0,&quot;colorType&quot;:1,&quot;foreColorIndex&quot;:5,&quot;pos&quot;:0,&quot;transparency&quot;:1},{&quot;brightness&quot;:0,&quot;colorType&quot;:1,&quot;foreColorIndex&quot;:5,&quot;pos&quot;:1,&quot;transparency&quot;:0.8500000238418579}],&quot;type&quot;:3},&quot;glow&quot;:{&quot;colorType&quot;:0},&quot;line&quot;:{&quot;solidLine&quot;:{&quot;brightness&quot;:0,&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3"/>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3"/>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4"/>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4"/>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5"/>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5"/>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6"/>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6"/>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1_7"/>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1_7"/>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3"/>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3"/>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4"/>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4"/>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5"/>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5"/>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6"/>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6"/>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2_7"/>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2_7"/>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4820_2*l_h_a*1_1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10;添加标题"/>
  <p:tag name="KSO_WM_UNIT_TEXT_FILL_FORE_SCHEMECOLOR_INDEX" val="1"/>
  <p:tag name="KSO_WM_UNIT_TEXT_FILL_TYPE" val="1"/>
  <p:tag name="KSO_WM_DIAGRAM_USE_COLOR_VALUE" val="{&quot;color_scheme&quot;:1,&quot;color_type&quot;:1,&quot;theme_color_indexes&quot;:[]}"/>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4820_2*l_h_f*1_1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820_2*l_h_i*1_1_1"/>
  <p:tag name="KSO_WM_TEMPLATE_CATEGORY" val="diagram"/>
  <p:tag name="KSO_WM_TEMPLATE_INDEX" val="20234820"/>
  <p:tag name="KSO_WM_UNIT_LAYERLEVEL" val="1_1_1"/>
  <p:tag name="KSO_WM_TAG_VERSION" val="3.0"/>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BEAUTIFY_FLAG" val="#wm#"/>
  <p:tag name="KSO_WM_DIAGRAM_USE_COLOR_VALUE" val="{&quot;color_scheme&quot;:1,&quot;color_type&quot;:1,&quot;theme_color_indexes&quot;:[]}"/>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4820_2*l_h_f*1_2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4820_2*l_h_i*1_2_1"/>
  <p:tag name="KSO_WM_TEMPLATE_CATEGORY" val="diagram"/>
  <p:tag name="KSO_WM_TEMPLATE_INDEX" val="20234820"/>
  <p:tag name="KSO_WM_UNIT_LAYERLEVEL" val="1_1_1"/>
  <p:tag name="KSO_WM_TAG_VERSION" val="3.0"/>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BEAUTIFY_FLAG" val="#wm#"/>
  <p:tag name="KSO_WM_DIAGRAM_USE_COLOR_VALUE" val="{&quot;color_scheme&quot;:1,&quot;color_type&quot;:1,&quot;theme_color_indexes&quot;:[]}"/>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4820_2*l_h_f*1_3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4820_2*l_h_i*1_3_1"/>
  <p:tag name="KSO_WM_TEMPLATE_CATEGORY" val="diagram"/>
  <p:tag name="KSO_WM_TEMPLATE_INDEX" val="20234820"/>
  <p:tag name="KSO_WM_UNIT_LAYERLEVEL" val="1_1_1"/>
  <p:tag name="KSO_WM_TAG_VERSION" val="3.0"/>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5299999713897705,&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BEAUTIFY_FLAG" val="#wm#"/>
  <p:tag name="KSO_WM_DIAGRAM_USE_COLOR_VALUE" val="{&quot;color_scheme&quot;:1,&quot;color_type&quot;:1,&quot;theme_color_indexes&quot;:[]}"/>
</p:tagLst>
</file>

<file path=ppt/tags/tag1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4820_2*l_h_a*1_2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10;添加标题"/>
  <p:tag name="KSO_WM_UNIT_TEXT_FILL_FORE_SCHEMECOLOR_INDEX" val="1"/>
  <p:tag name="KSO_WM_UNIT_TEXT_FILL_TYPE" val="1"/>
  <p:tag name="KSO_WM_DIAGRAM_USE_COLOR_VALUE" val="{&quot;color_scheme&quot;:1,&quot;color_type&quot;:1,&quot;theme_color_indexes&quot;:[]}"/>
</p:tagLst>
</file>

<file path=ppt/tags/tag1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4820_2*l_h_a*1_3_1"/>
  <p:tag name="KSO_WM_TEMPLATE_CATEGORY" val="diagram"/>
  <p:tag name="KSO_WM_TEMPLATE_INDEX" val="20234820"/>
  <p:tag name="KSO_WM_UNIT_LAYERLEVEL" val="1_1_1"/>
  <p:tag name="KSO_WM_TAG_VERSION" val="3.0"/>
  <p:tag name="KSO_WM_DIAGRAM_GROUP_CODE" val="l1-1"/>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PRESET_TEXT" val="单击此处&#10;添加标题"/>
  <p:tag name="KSO_WM_UNIT_TEXT_FILL_FORE_SCHEMECOLOR_INDEX" val="1"/>
  <p:tag name="KSO_WM_UNIT_TEXT_FILL_TYPE" val="1"/>
  <p:tag name="KSO_WM_DIAGRAM_USE_COLOR_VALUE" val="{&quot;color_scheme&quot;:1,&quot;color_type&quot;:1,&quot;theme_color_indexes&quot;:[]}"/>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3"/>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3"/>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4"/>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4"/>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5"/>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5"/>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6"/>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6"/>
  <p:tag name="KSO_WM_UNIT_LINE_FORE_SCHEMECOLOR_INDEX" val="5"/>
  <p:tag name="KSO_WM_DIAGRAM_MAX_ITEMCNT" val="3"/>
  <p:tag name="KSO_WM_DIAGRAM_MIN_ITEMCNT" val="2"/>
  <p:tag name="KSO_WM_DIAGRAM_VIRTUALLY_FRAME" val="{&quot;height&quot;:391.6000030517578,&quot;left&quot;:54.55,&quot;top&quot;:74,&quot;width&quot;:851}"/>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4820_2*l_h_i*1_3_7"/>
  <p:tag name="KSO_WM_TEMPLATE_CATEGORY" val="diagram"/>
  <p:tag name="KSO_WM_TEMPLATE_INDEX" val="20234820"/>
  <p:tag name="KSO_WM_UNIT_LAYERLEVEL" val="1_1_1"/>
  <p:tag name="KSO_WM_TAG_VERSION" val="3.0"/>
  <p:tag name="KSO_WM_BEAUTIFY_FLAG" val="#wm#"/>
  <p:tag name="KSO_WM_DIAGRAM_VERSION" val="3"/>
  <p:tag name="KSO_WM_DIAGRAM_COLOR_TRICK" val="1"/>
  <p:tag name="KSO_WM_DIAGRAM_COLOR_TEXT_CAN_REMOVE" val="n"/>
  <p:tag name="KSO_WM_UNIT_TYPE" val="l_h_i"/>
  <p:tag name="KSO_WM_UNIT_INDEX" val="1_3_7"/>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391.6000030517578,&quot;left&quot;:54.55,&quot;top&quot;:74,&quot;width&quot;:85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256_1*l_i*1_1"/>
  <p:tag name="KSO_WM_TEMPLATE_CATEGORY" val="diagram"/>
  <p:tag name="KSO_WM_TEMPLATE_INDEX" val="20231256"/>
  <p:tag name="KSO_WM_UNIT_LAYERLEVEL" val="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22.85,&quot;left&quot;:105.55,&quot;top&quot;:69.85,&quot;width&quot;:781.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6_1*l_h_f*1_1_1"/>
  <p:tag name="KSO_WM_TEMPLATE_CATEGORY" val="diagram"/>
  <p:tag name="KSO_WM_TEMPLATE_INDEX" val="20231256"/>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22.85,&quot;left&quot;:105.55,&quot;top&quot;:69.85,&quot;width&quot;:781.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8"/>
  <p:tag name="KSO_WM_UNIT_PRESET_TEXT" val="单击添加文本具体内容，简明扼要地阐述您的观点。单击添加文本具体内容，简明扼要地阐述您的观点。单击添加文本具体内容"/>
  <p:tag name="KSO_WM_UNIT_TEXT_FILL_FORE_SCHEMECOLOR_INDEX" val="1"/>
  <p:tag name="KSO_WM_UNIT_TEXT_FILL_TYPE" val="1"/>
  <p:tag name="KSO_WM_DIAGRAM_USE_COLOR_VALUE" val="{&quot;color_scheme&quot;:1,&quot;color_type&quot;:1,&quot;theme_color_indexes&quot;:[]}"/>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256_1*l_i*1_1"/>
  <p:tag name="KSO_WM_TEMPLATE_CATEGORY" val="diagram"/>
  <p:tag name="KSO_WM_TEMPLATE_INDEX" val="20231256"/>
  <p:tag name="KSO_WM_UNIT_LAYERLEVEL" val="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22.8774803149607,&quot;left&quot;:105.55,&quot;top&quot;:69.85,&quot;width&quot;:781.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256_1*l_h_f*1_1_1"/>
  <p:tag name="KSO_WM_TEMPLATE_CATEGORY" val="diagram"/>
  <p:tag name="KSO_WM_TEMPLATE_INDEX" val="20231256"/>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22.8774803149607,&quot;left&quot;:105.55,&quot;top&quot;:69.85,&quot;width&quot;:781.6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8"/>
  <p:tag name="KSO_WM_UNIT_PRESET_TEXT" val="单击添加文本具体内容，简明扼要地阐述您的观点。单击添加文本具体内容，简明扼要地阐述您的观点。单击添加文本具体内容"/>
  <p:tag name="KSO_WM_UNIT_TEXT_FILL_FORE_SCHEMECOLOR_INDEX" val="1"/>
  <p:tag name="KSO_WM_UNIT_TEXT_FILL_TYPE" val="1"/>
  <p:tag name="KSO_WM_DIAGRAM_USE_COLOR_VALUE" val="{&quot;color_scheme&quot;:1,&quot;color_type&quot;:1,&quot;theme_color_indexes&quot;:[]}"/>
</p:tagLst>
</file>

<file path=ppt/tags/tag162.xml><?xml version="1.0" encoding="utf-8"?>
<p:tagLst xmlns:p="http://schemas.openxmlformats.org/presentationml/2006/main">
  <p:tag name="commondata" val="eyJjb3VudCI6NywiaGRpZCI6IjhiMzc3NTNiNzdmNTFkZTE0MDU1MWQzNmU3NDA5YjYwIiwidXNlckNvdW50Ijo3fQ=="/>
  <p:tag name="resource_record_key" val="{&quot;70&quot;:[3330155,3330157,3312621,3312451,3321971,3327946,3326204,331527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1ayxfd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2845</Words>
  <Application>WPS 演示</Application>
  <PresentationFormat>宽屏</PresentationFormat>
  <Paragraphs>337</Paragraphs>
  <Slides>26</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Arial</vt:lpstr>
      <vt:lpstr>宋体</vt:lpstr>
      <vt:lpstr>Wingdings</vt:lpstr>
      <vt:lpstr>微软雅黑</vt:lpstr>
      <vt:lpstr>Arial Unicode MS</vt:lpstr>
      <vt:lpstr>Calibri</vt:lpstr>
      <vt:lpstr>Gill Sans</vt:lpstr>
      <vt:lpstr>Arial</vt:lpstr>
      <vt:lpstr>Times New Roman</vt:lpstr>
      <vt:lpstr>Raleway</vt:lpstr>
      <vt:lpstr>等线</vt:lpstr>
      <vt:lpstr>Gill Sans MT</vt:lpstr>
      <vt:lpstr>ksdb</vt:lpstr>
      <vt:lpstr>黑体</vt:lpstr>
      <vt:lpstr>汉仪文黑-55简</vt:lpstr>
      <vt:lpstr>方正粗黑宋简体</vt:lpstr>
      <vt:lpstr>Office 主题​​</vt:lpstr>
      <vt:lpstr>PowerPoint 演示文稿</vt:lpstr>
      <vt:lpstr>PowerPoint 演示文稿</vt:lpstr>
      <vt:lpstr>PowerPoint 演示文稿</vt:lpstr>
      <vt:lpstr>一、项目管理办法</vt:lpstr>
      <vt:lpstr>一、项目管理办法</vt:lpstr>
      <vt:lpstr>二、调整目标</vt:lpstr>
      <vt:lpstr>调整方案</vt:lpstr>
      <vt:lpstr>调整方案</vt:lpstr>
      <vt:lpstr>分类推进项目调整</vt:lpstr>
      <vt:lpstr>三、企业指南征集说明</vt:lpstr>
      <vt:lpstr>项目指南征集变化趋势</vt:lpstr>
      <vt:lpstr>项目指南类型</vt:lpstr>
      <vt:lpstr>企业专项申报要求</vt:lpstr>
      <vt:lpstr>项目群申报要求</vt:lpstr>
      <vt:lpstr>项目指南申报说明</vt:lpstr>
      <vt:lpstr>项目指南申报说明</vt:lpstr>
      <vt:lpstr>项目指南申报说明</vt:lpstr>
      <vt:lpstr>项目指南申报说明</vt:lpstr>
      <vt:lpstr>项目指南申报说明</vt:lpstr>
      <vt:lpstr>项目指南申报说明</vt:lpstr>
      <vt:lpstr>项目指南申报说明</vt:lpstr>
      <vt:lpstr>项目指南申报说明</vt:lpstr>
      <vt:lpstr>项目指南申报说明</vt:lpstr>
      <vt:lpstr>2024年后项目调整后申报流程图</vt:lpstr>
      <vt:lpstr>注意事项</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office2016mac10413</dc:creator>
  <cp:lastModifiedBy>拾柒</cp:lastModifiedBy>
  <cp:revision>45</cp:revision>
  <dcterms:created xsi:type="dcterms:W3CDTF">2021-06-29T08:54:00Z</dcterms:created>
  <dcterms:modified xsi:type="dcterms:W3CDTF">2024-08-12T11:18:35Z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2052-12.1.0.16894</vt:lpwstr>
  </property>
  <property fmtid="{D5CDD505-2E9C-101B-9397-08002B2CF9AE}" pid="3" name="KSOTemplateUUID">
    <vt:lpwstr>v1.0_mb_3/AUWq/N1aYnYRXji2t99Q==</vt:lpwstr>
  </property>
  <property fmtid="{D5CDD505-2E9C-101B-9397-08002B2CF9AE}" pid="4" name="ICV">
    <vt:lpwstr>D044D173399442EA927BE9E9DE02B6E6_11</vt:lpwstr>
  </property>
</Properties>
</file>